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1"/>
  </p:notesMasterIdLst>
  <p:sldIdLst>
    <p:sldId id="256" r:id="rId2"/>
    <p:sldId id="279" r:id="rId3"/>
    <p:sldId id="280" r:id="rId4"/>
    <p:sldId id="264" r:id="rId5"/>
    <p:sldId id="257" r:id="rId6"/>
    <p:sldId id="258" r:id="rId7"/>
    <p:sldId id="312" r:id="rId8"/>
    <p:sldId id="313" r:id="rId9"/>
    <p:sldId id="259" r:id="rId10"/>
    <p:sldId id="260" r:id="rId11"/>
    <p:sldId id="281" r:id="rId12"/>
    <p:sldId id="283" r:id="rId13"/>
    <p:sldId id="286" r:id="rId14"/>
    <p:sldId id="284" r:id="rId15"/>
    <p:sldId id="285" r:id="rId16"/>
    <p:sldId id="262" r:id="rId17"/>
    <p:sldId id="263" r:id="rId18"/>
    <p:sldId id="266" r:id="rId19"/>
    <p:sldId id="267" r:id="rId20"/>
    <p:sldId id="268" r:id="rId21"/>
    <p:sldId id="277" r:id="rId22"/>
    <p:sldId id="276" r:id="rId23"/>
    <p:sldId id="269" r:id="rId24"/>
    <p:sldId id="270" r:id="rId25"/>
    <p:sldId id="272" r:id="rId26"/>
    <p:sldId id="274" r:id="rId27"/>
    <p:sldId id="275" r:id="rId28"/>
    <p:sldId id="278" r:id="rId29"/>
    <p:sldId id="287" r:id="rId30"/>
    <p:sldId id="290" r:id="rId31"/>
    <p:sldId id="288" r:id="rId32"/>
    <p:sldId id="291" r:id="rId33"/>
    <p:sldId id="292" r:id="rId34"/>
    <p:sldId id="289" r:id="rId35"/>
    <p:sldId id="293" r:id="rId36"/>
    <p:sldId id="294" r:id="rId37"/>
    <p:sldId id="295" r:id="rId38"/>
    <p:sldId id="296" r:id="rId39"/>
    <p:sldId id="297" r:id="rId40"/>
    <p:sldId id="315" r:id="rId41"/>
    <p:sldId id="316" r:id="rId42"/>
    <p:sldId id="317" r:id="rId43"/>
    <p:sldId id="318" r:id="rId44"/>
    <p:sldId id="298" r:id="rId45"/>
    <p:sldId id="299" r:id="rId46"/>
    <p:sldId id="300" r:id="rId47"/>
    <p:sldId id="301" r:id="rId48"/>
    <p:sldId id="302" r:id="rId49"/>
    <p:sldId id="303" r:id="rId50"/>
    <p:sldId id="304" r:id="rId51"/>
    <p:sldId id="305" r:id="rId52"/>
    <p:sldId id="306" r:id="rId53"/>
    <p:sldId id="307" r:id="rId54"/>
    <p:sldId id="314" r:id="rId55"/>
    <p:sldId id="319" r:id="rId56"/>
    <p:sldId id="308" r:id="rId57"/>
    <p:sldId id="309" r:id="rId58"/>
    <p:sldId id="310" r:id="rId59"/>
    <p:sldId id="311"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614" y="-2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615414-0B8A-449A-8A70-D6539B5BFC78}" type="datetimeFigureOut">
              <a:rPr lang="en-US" smtClean="0"/>
              <a:t>6/29/2013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8FCD80-4C4F-47B8-B0A6-19D6D660383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88FCD80-4C4F-47B8-B0A6-19D6D660383B}"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28F3D0A-ACA7-4498-92C3-3CFDDD1632D1}" type="datetime1">
              <a:rPr lang="en-US" smtClean="0"/>
              <a:t>6/29/2013</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4F4DF22-08E0-431F-8CAF-5EBC794B218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9E76692-E9F1-40F3-A695-053C2EFC527E}" type="datetime1">
              <a:rPr lang="en-US" smtClean="0"/>
              <a:t>6/29/2013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4F4DF22-08E0-431F-8CAF-5EBC794B21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2243E943-DDB1-4E4E-8E7E-9837ED8E97CD}" type="datetime1">
              <a:rPr lang="en-US" smtClean="0"/>
              <a:t>6/29/2013</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4F4DF22-08E0-431F-8CAF-5EBC794B218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BD05A3-0C76-4FF2-85A1-1BA652E40AEB}" type="datetime1">
              <a:rPr lang="en-US" smtClean="0"/>
              <a:t>6/29/2013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4F4DF22-08E0-431F-8CAF-5EBC794B218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7DD6D4A-C1E4-4916-B7DA-F1516F9981A9}" type="datetime1">
              <a:rPr lang="en-US" smtClean="0"/>
              <a:t>6/29/2013</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4F4DF22-08E0-431F-8CAF-5EBC794B218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61C29A1-3BD3-498C-9E77-42FEB55BBBD3}" type="datetime1">
              <a:rPr lang="en-US" smtClean="0"/>
              <a:t>6/29/2013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4F4DF22-08E0-431F-8CAF-5EBC794B218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58C08C7-C484-4B1D-9808-FCF653542AAD}" type="datetime1">
              <a:rPr lang="en-US" smtClean="0"/>
              <a:t>6/29/2013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4F4DF22-08E0-431F-8CAF-5EBC794B218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6FA586A-F983-4BFF-8430-FE2DF55A3601}" type="datetime1">
              <a:rPr lang="en-US" smtClean="0"/>
              <a:t>6/29/2013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4F4DF22-08E0-431F-8CAF-5EBC794B21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35CC805C-829C-4F77-A862-08DC89CA261E}" type="datetime1">
              <a:rPr lang="en-US" smtClean="0"/>
              <a:t>6/29/2013</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B4F4DF22-08E0-431F-8CAF-5EBC794B218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4C11C1E-6285-4531-88B2-6C4552F3853F}" type="datetime1">
              <a:rPr lang="en-US" smtClean="0"/>
              <a:t>6/29/2013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4F4DF22-08E0-431F-8CAF-5EBC794B218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6F291663-827F-4F9F-A108-295A3E13623E}" type="datetime1">
              <a:rPr lang="en-US" smtClean="0"/>
              <a:t>6/29/2013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4F4DF22-08E0-431F-8CAF-5EBC794B218E}"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E9584CC-BB2B-4D5D-A7A4-68DFFF18086C}" type="datetime1">
              <a:rPr lang="en-US" smtClean="0"/>
              <a:t>6/29/2013</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4F4DF22-08E0-431F-8CAF-5EBC794B218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RS" dirty="0" smtClean="0"/>
              <a:t>Базелски споразум </a:t>
            </a:r>
            <a:r>
              <a:rPr lang="en-US" dirty="0" smtClean="0"/>
              <a:t>II</a:t>
            </a:r>
            <a:endParaRPr lang="en-US" dirty="0"/>
          </a:p>
        </p:txBody>
      </p:sp>
      <p:sp>
        <p:nvSpPr>
          <p:cNvPr id="3" name="Subtitle 2"/>
          <p:cNvSpPr>
            <a:spLocks noGrp="1"/>
          </p:cNvSpPr>
          <p:nvPr>
            <p:ph type="subTitle" idx="1"/>
          </p:nvPr>
        </p:nvSpPr>
        <p:spPr/>
        <p:txBody>
          <a:bodyPr/>
          <a:lstStyle/>
          <a:p>
            <a:r>
              <a:rPr lang="sr-Cyrl-RS" dirty="0" smtClean="0"/>
              <a:t>Др Ката Шкарић Јовановић</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Ослонци базела </a:t>
            </a:r>
            <a:r>
              <a:rPr lang="sr-Cyrl-CS" dirty="0" smtClean="0"/>
              <a:t> </a:t>
            </a:r>
            <a:r>
              <a:rPr lang="en-US" dirty="0" smtClean="0"/>
              <a:t>II</a:t>
            </a:r>
            <a:r>
              <a:rPr lang="sr-Cyrl-CS" dirty="0" smtClean="0"/>
              <a:t> </a:t>
            </a:r>
            <a:endParaRPr lang="en-US" dirty="0"/>
          </a:p>
        </p:txBody>
      </p:sp>
      <p:sp>
        <p:nvSpPr>
          <p:cNvPr id="3" name="Content Placeholder 2"/>
          <p:cNvSpPr>
            <a:spLocks noGrp="1"/>
          </p:cNvSpPr>
          <p:nvPr>
            <p:ph idx="1"/>
          </p:nvPr>
        </p:nvSpPr>
        <p:spPr/>
        <p:txBody>
          <a:bodyPr/>
          <a:lstStyle/>
          <a:p>
            <a:r>
              <a:rPr lang="sr-Cyrl-CS" dirty="0" smtClean="0"/>
              <a:t>Базел </a:t>
            </a:r>
            <a:r>
              <a:rPr lang="en-US" dirty="0" smtClean="0"/>
              <a:t>II</a:t>
            </a:r>
            <a:r>
              <a:rPr lang="sr-Cyrl-CS" dirty="0" smtClean="0"/>
              <a:t> почива на три важна стуба који један другог ојачавају:</a:t>
            </a:r>
          </a:p>
          <a:p>
            <a:endParaRPr lang="en-US" dirty="0" smtClean="0"/>
          </a:p>
          <a:p>
            <a:r>
              <a:rPr lang="sr-Cyrl-CS" dirty="0" smtClean="0"/>
              <a:t>Први </a:t>
            </a:r>
            <a:r>
              <a:rPr lang="sr-Cyrl-CS" dirty="0" smtClean="0"/>
              <a:t>стуб: захтев за </a:t>
            </a:r>
            <a:r>
              <a:rPr lang="sr-Cyrl-CS" dirty="0" smtClean="0"/>
              <a:t>минималним капиталом</a:t>
            </a:r>
          </a:p>
          <a:p>
            <a:endParaRPr lang="en-US" dirty="0" smtClean="0"/>
          </a:p>
          <a:p>
            <a:r>
              <a:rPr lang="sr-Cyrl-CS" dirty="0" smtClean="0"/>
              <a:t>Други стуб: Процес прегледа контроле адекватности </a:t>
            </a:r>
            <a:r>
              <a:rPr lang="sr-Cyrl-CS" dirty="0" smtClean="0"/>
              <a:t>капитала</a:t>
            </a:r>
          </a:p>
          <a:p>
            <a:endParaRPr lang="en-US" dirty="0" smtClean="0"/>
          </a:p>
          <a:p>
            <a:r>
              <a:rPr lang="sr-Cyrl-CS" dirty="0" smtClean="0"/>
              <a:t>Трећи стуб: тржишна дисциплина</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 </a:t>
            </a:r>
            <a:r>
              <a:rPr lang="sr-Cyrl-CS" dirty="0" smtClean="0"/>
              <a:t>захтев за минималним </a:t>
            </a:r>
            <a:r>
              <a:rPr lang="sr-Cyrl-CS" dirty="0" smtClean="0"/>
              <a:t>капиталом 1. стуб</a:t>
            </a:r>
            <a:endParaRPr lang="en-US" dirty="0"/>
          </a:p>
        </p:txBody>
      </p:sp>
      <p:sp>
        <p:nvSpPr>
          <p:cNvPr id="3" name="Content Placeholder 2"/>
          <p:cNvSpPr>
            <a:spLocks noGrp="1"/>
          </p:cNvSpPr>
          <p:nvPr>
            <p:ph idx="1"/>
          </p:nvPr>
        </p:nvSpPr>
        <p:spPr/>
        <p:txBody>
          <a:bodyPr/>
          <a:lstStyle/>
          <a:p>
            <a:r>
              <a:rPr lang="ru-RU" dirty="0" smtClean="0"/>
              <a:t>уводи новине у капитални оквир усклађујући минималне капиталне </a:t>
            </a:r>
            <a:r>
              <a:rPr lang="ru-RU" dirty="0" smtClean="0"/>
              <a:t>захтеве банке </a:t>
            </a:r>
            <a:r>
              <a:rPr lang="ru-RU" dirty="0" smtClean="0"/>
              <a:t>са обимом и врстом њеног </a:t>
            </a:r>
            <a:r>
              <a:rPr lang="ru-RU" dirty="0" smtClean="0"/>
              <a:t>пословања </a:t>
            </a:r>
            <a:r>
              <a:rPr lang="ru-RU" dirty="0" smtClean="0"/>
              <a:t>и природом ризика који из њега произилазе.</a:t>
            </a:r>
          </a:p>
          <a:p>
            <a:r>
              <a:rPr lang="ru-RU" dirty="0" smtClean="0"/>
              <a:t>Обухвата минималне капиталне </a:t>
            </a:r>
            <a:r>
              <a:rPr lang="ru-RU" dirty="0" smtClean="0"/>
              <a:t>захтеве </a:t>
            </a:r>
            <a:r>
              <a:rPr lang="ru-RU" dirty="0" smtClean="0"/>
              <a:t>за три врсте ризика: кредитни, тржишни и</a:t>
            </a:r>
          </a:p>
          <a:p>
            <a:r>
              <a:rPr lang="ru-RU" dirty="0" smtClean="0"/>
              <a:t>оперативни ризик. </a:t>
            </a:r>
            <a:r>
              <a:rPr lang="ru-RU" dirty="0" smtClean="0"/>
              <a:t> </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 захтев за минималним капиталом 1. стуб</a:t>
            </a:r>
            <a:endParaRPr lang="en-US" dirty="0"/>
          </a:p>
        </p:txBody>
      </p:sp>
      <p:sp>
        <p:nvSpPr>
          <p:cNvPr id="3" name="Content Placeholder 2"/>
          <p:cNvSpPr>
            <a:spLocks noGrp="1"/>
          </p:cNvSpPr>
          <p:nvPr>
            <p:ph idx="1"/>
          </p:nvPr>
        </p:nvSpPr>
        <p:spPr/>
        <p:txBody>
          <a:bodyPr>
            <a:normAutofit lnSpcReduction="10000"/>
          </a:bodyPr>
          <a:lstStyle/>
          <a:p>
            <a:r>
              <a:rPr lang="ru-RU" dirty="0" smtClean="0"/>
              <a:t>Најзначајније новине стуба 1, у поређењу са Базелoм I и </a:t>
            </a:r>
            <a:r>
              <a:rPr lang="ru-RU" dirty="0" smtClean="0"/>
              <a:t>његовим допунама</a:t>
            </a:r>
            <a:r>
              <a:rPr lang="ru-RU" dirty="0" smtClean="0"/>
              <a:t>, односе се на третман кредитног ризика и увођење капиталног </a:t>
            </a:r>
            <a:r>
              <a:rPr lang="ru-RU" dirty="0" smtClean="0"/>
              <a:t>захтева за оперативни </a:t>
            </a:r>
            <a:r>
              <a:rPr lang="ru-RU" dirty="0" smtClean="0"/>
              <a:t>ризик, док је третман тржишног ризика остао непромјењен</a:t>
            </a:r>
            <a:r>
              <a:rPr lang="ru-RU" dirty="0" smtClean="0"/>
              <a:t>.</a:t>
            </a:r>
          </a:p>
          <a:p>
            <a:r>
              <a:rPr lang="ru-RU" dirty="0" smtClean="0"/>
              <a:t>Базел </a:t>
            </a:r>
            <a:r>
              <a:rPr lang="ru-RU" dirty="0" smtClean="0"/>
              <a:t>II </a:t>
            </a:r>
            <a:r>
              <a:rPr lang="ru-RU" dirty="0" smtClean="0"/>
              <a:t>нуди банкама </a:t>
            </a:r>
            <a:r>
              <a:rPr lang="ru-RU" dirty="0" smtClean="0"/>
              <a:t>софистицираније приступе за израчунавање капиталних захтјева за кредитни </a:t>
            </a:r>
            <a:r>
              <a:rPr lang="ru-RU" dirty="0" smtClean="0"/>
              <a:t>и оперативни </a:t>
            </a:r>
            <a:r>
              <a:rPr lang="ru-RU" dirty="0" smtClean="0"/>
              <a:t>ризик. Избор конкретног приступа зависиће од обима и врсте </a:t>
            </a:r>
            <a:r>
              <a:rPr lang="ru-RU" dirty="0" smtClean="0"/>
              <a:t>пословања банке </a:t>
            </a:r>
            <a:r>
              <a:rPr lang="ru-RU" dirty="0" smtClean="0"/>
              <a:t>као и од квалитета и софистицираности њеног система управљања ризицима.</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5416"/>
            <a:ext cx="6986464" cy="2160240"/>
          </a:xfrm>
        </p:spPr>
        <p:txBody>
          <a:bodyPr>
            <a:normAutofit fontScale="90000"/>
          </a:bodyPr>
          <a:lstStyle/>
          <a:p>
            <a:r>
              <a:rPr lang="sr-Cyrl-CS" sz="2700" dirty="0" smtClean="0"/>
              <a:t/>
            </a:r>
            <a:br>
              <a:rPr lang="sr-Cyrl-CS" sz="2700" dirty="0" smtClean="0"/>
            </a:br>
            <a:r>
              <a:rPr lang="sr-Cyrl-CS" sz="2700" dirty="0" smtClean="0"/>
              <a:t/>
            </a:r>
            <a:br>
              <a:rPr lang="sr-Cyrl-CS" sz="2700" dirty="0" smtClean="0"/>
            </a:br>
            <a:r>
              <a:rPr lang="sr-Cyrl-CS" sz="2700" dirty="0" smtClean="0"/>
              <a:t/>
            </a:r>
            <a:br>
              <a:rPr lang="sr-Cyrl-CS" sz="2700" dirty="0" smtClean="0"/>
            </a:br>
            <a:r>
              <a:rPr lang="sr-Cyrl-CS" sz="2700" dirty="0" smtClean="0"/>
              <a:t/>
            </a:r>
            <a:br>
              <a:rPr lang="sr-Cyrl-CS" sz="2700" dirty="0" smtClean="0"/>
            </a:br>
            <a:r>
              <a:rPr lang="sr-Cyrl-CS" sz="2700" dirty="0" smtClean="0"/>
              <a:t/>
            </a:r>
            <a:br>
              <a:rPr lang="sr-Cyrl-CS" sz="2700" dirty="0" smtClean="0"/>
            </a:br>
            <a:r>
              <a:rPr lang="sr-Cyrl-CS" sz="2700" dirty="0" smtClean="0"/>
              <a:t/>
            </a:r>
            <a:br>
              <a:rPr lang="sr-Cyrl-CS" sz="2700" dirty="0" smtClean="0"/>
            </a:br>
            <a:r>
              <a:rPr lang="sr-Cyrl-CS" sz="2700" dirty="0" smtClean="0"/>
              <a:t>Какав </a:t>
            </a:r>
            <a:r>
              <a:rPr lang="sr-Cyrl-CS" sz="2700" dirty="0" smtClean="0"/>
              <a:t>је однос између Базела </a:t>
            </a:r>
            <a:r>
              <a:rPr lang="en-US" sz="2700" dirty="0" smtClean="0"/>
              <a:t>I</a:t>
            </a:r>
            <a:r>
              <a:rPr lang="sr-Cyrl-CS" sz="2700" dirty="0" smtClean="0"/>
              <a:t> и   </a:t>
            </a:r>
            <a:r>
              <a:rPr lang="ru-RU" sz="2700" dirty="0" smtClean="0"/>
              <a:t>Базела </a:t>
            </a:r>
            <a:r>
              <a:rPr lang="en-US" sz="2700" dirty="0" smtClean="0"/>
              <a:t>II</a:t>
            </a:r>
            <a:r>
              <a:rPr lang="sr-Cyrl-CS" sz="2700" dirty="0" smtClean="0"/>
              <a:t> када је реч о минималном капиталу?</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sr-Cyrl-CS" dirty="0" smtClean="0"/>
              <a:t>Остао </a:t>
            </a:r>
            <a:r>
              <a:rPr lang="sr-Cyrl-CS" dirty="0" smtClean="0"/>
              <a:t>је исти начин утврђивања основног и допунског капитала и остала је иста минимална  висина стопе адекватности капитала од 8%.</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2800" dirty="0" smtClean="0"/>
              <a:t>нови </a:t>
            </a:r>
            <a:r>
              <a:rPr lang="ru-RU" sz="2800" dirty="0" smtClean="0"/>
              <a:t>приступ управљању ризицима и </a:t>
            </a:r>
            <a:r>
              <a:rPr lang="ru-RU" sz="2800" dirty="0" smtClean="0"/>
              <a:t>процени </a:t>
            </a:r>
            <a:r>
              <a:rPr lang="ru-RU" sz="2800" dirty="0" smtClean="0"/>
              <a:t>адекватности </a:t>
            </a:r>
            <a:r>
              <a:rPr lang="ru-RU" sz="2800" dirty="0" smtClean="0"/>
              <a:t>капитала – стуб 2</a:t>
            </a:r>
            <a:endParaRPr lang="en-US" sz="2800" dirty="0"/>
          </a:p>
        </p:txBody>
      </p:sp>
      <p:sp>
        <p:nvSpPr>
          <p:cNvPr id="3" name="Content Placeholder 2"/>
          <p:cNvSpPr>
            <a:spLocks noGrp="1"/>
          </p:cNvSpPr>
          <p:nvPr>
            <p:ph idx="1"/>
          </p:nvPr>
        </p:nvSpPr>
        <p:spPr/>
        <p:txBody>
          <a:bodyPr>
            <a:normAutofit fontScale="92500" lnSpcReduction="20000"/>
          </a:bodyPr>
          <a:lstStyle/>
          <a:p>
            <a:r>
              <a:rPr lang="ru-RU" dirty="0" smtClean="0"/>
              <a:t>указује </a:t>
            </a:r>
            <a:r>
              <a:rPr lang="ru-RU" dirty="0" smtClean="0"/>
              <a:t>на неопходност примјене ефикасне супервизије чији је </a:t>
            </a:r>
            <a:r>
              <a:rPr lang="ru-RU" dirty="0" smtClean="0"/>
              <a:t>акценат на </a:t>
            </a:r>
            <a:r>
              <a:rPr lang="ru-RU" dirty="0" smtClean="0"/>
              <a:t>анализи процеса интерне процјене адекватности капитала банке. Банке су у </a:t>
            </a:r>
            <a:r>
              <a:rPr lang="ru-RU" dirty="0" smtClean="0"/>
              <a:t>обавези да </a:t>
            </a:r>
            <a:r>
              <a:rPr lang="ru-RU" dirty="0" smtClean="0"/>
              <a:t>врше процјену адекватности капитала за покриће свих ризика којима су у </a:t>
            </a:r>
            <a:r>
              <a:rPr lang="ru-RU" dirty="0" smtClean="0"/>
              <a:t>свом пословању </a:t>
            </a:r>
            <a:r>
              <a:rPr lang="ru-RU" dirty="0" smtClean="0"/>
              <a:t>изложене, укључујући и ризике који нису (у потпуности) обухваћени </a:t>
            </a:r>
            <a:r>
              <a:rPr lang="ru-RU" dirty="0" smtClean="0"/>
              <a:t>Стубом.</a:t>
            </a:r>
            <a:endParaRPr lang="ru-RU" dirty="0" smtClean="0"/>
          </a:p>
          <a:p>
            <a:pPr>
              <a:buNone/>
            </a:pPr>
            <a:r>
              <a:rPr lang="ru-RU" dirty="0" smtClean="0"/>
              <a:t>   </a:t>
            </a:r>
            <a:r>
              <a:rPr lang="ru-RU" dirty="0" smtClean="0"/>
              <a:t>Од супервизора се очекује да од банке захтијева да одржава адекватност капитала на</a:t>
            </a:r>
          </a:p>
          <a:p>
            <a:r>
              <a:rPr lang="ru-RU" dirty="0" smtClean="0"/>
              <a:t>нивоу већем од минималног капитала према Стубу 1, односно на нивоу који одговара</a:t>
            </a:r>
          </a:p>
          <a:p>
            <a:r>
              <a:rPr lang="ru-RU" dirty="0" smtClean="0"/>
              <a:t>ризицима којима је конкретна банка изложена. Сврха овог стуба је да обезбиједи </a:t>
            </a:r>
            <a:r>
              <a:rPr lang="ru-RU" dirty="0" smtClean="0"/>
              <a:t>основу за </a:t>
            </a:r>
            <a:r>
              <a:rPr lang="ru-RU" dirty="0" smtClean="0"/>
              <a:t>превентивну интервенцију супервизора. </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7239000" cy="1143000"/>
          </a:xfrm>
        </p:spPr>
        <p:txBody>
          <a:bodyPr>
            <a:noAutofit/>
          </a:bodyPr>
          <a:lstStyle/>
          <a:p>
            <a:r>
              <a:rPr lang="ru-RU" sz="2800" dirty="0" smtClean="0"/>
              <a:t> Јачање тржишне дисциплине стуб 3.</a:t>
            </a:r>
            <a:endParaRPr lang="en-US" sz="2800" dirty="0"/>
          </a:p>
        </p:txBody>
      </p:sp>
      <p:sp>
        <p:nvSpPr>
          <p:cNvPr id="3" name="Content Placeholder 2"/>
          <p:cNvSpPr>
            <a:spLocks noGrp="1"/>
          </p:cNvSpPr>
          <p:nvPr>
            <p:ph idx="1"/>
          </p:nvPr>
        </p:nvSpPr>
        <p:spPr/>
        <p:txBody>
          <a:bodyPr>
            <a:normAutofit lnSpcReduction="10000"/>
          </a:bodyPr>
          <a:lstStyle/>
          <a:p>
            <a:r>
              <a:rPr lang="ru-RU" dirty="0" smtClean="0"/>
              <a:t> </a:t>
            </a:r>
            <a:r>
              <a:rPr lang="ru-RU" dirty="0" smtClean="0"/>
              <a:t>Поспјешује </a:t>
            </a:r>
            <a:r>
              <a:rPr lang="ru-RU" dirty="0" smtClean="0"/>
              <a:t>јачање тржишне дисциплине кроз </a:t>
            </a:r>
            <a:r>
              <a:rPr lang="ru-RU" dirty="0" smtClean="0"/>
              <a:t>захтеве </a:t>
            </a:r>
            <a:r>
              <a:rPr lang="ru-RU" dirty="0" smtClean="0"/>
              <a:t>за </a:t>
            </a:r>
            <a:r>
              <a:rPr lang="ru-RU" dirty="0" smtClean="0"/>
              <a:t>објављивањем релевантних </a:t>
            </a:r>
            <a:r>
              <a:rPr lang="ru-RU" dirty="0" smtClean="0"/>
              <a:t>информација о ризицима и капиталу банке. Циљ је да се омогући </a:t>
            </a:r>
            <a:r>
              <a:rPr lang="ru-RU" dirty="0" smtClean="0"/>
              <a:t>другим учесницима </a:t>
            </a:r>
            <a:r>
              <a:rPr lang="ru-RU" dirty="0" smtClean="0"/>
              <a:t>да приступе кључним информацијама о учесницима на </a:t>
            </a:r>
            <a:r>
              <a:rPr lang="ru-RU" dirty="0" smtClean="0"/>
              <a:t>финансијском тржишту </a:t>
            </a:r>
            <a:r>
              <a:rPr lang="ru-RU" dirty="0" smtClean="0"/>
              <a:t>као што су информације које се односе на: оквир примјене, </a:t>
            </a:r>
            <a:r>
              <a:rPr lang="ru-RU" dirty="0" smtClean="0"/>
              <a:t>капитал, изложености </a:t>
            </a:r>
            <a:r>
              <a:rPr lang="ru-RU" dirty="0" smtClean="0"/>
              <a:t>ризицима, процес управљања ризицима и на крају на саму </a:t>
            </a:r>
            <a:r>
              <a:rPr lang="ru-RU" dirty="0" smtClean="0"/>
              <a:t>адекватност капитала </a:t>
            </a:r>
            <a:r>
              <a:rPr lang="ru-RU" dirty="0" smtClean="0"/>
              <a:t>одређене банке или друге институције у финансијском </a:t>
            </a:r>
            <a:r>
              <a:rPr lang="ru-RU" dirty="0" smtClean="0"/>
              <a:t>сектору.</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Промене у односу на басел </a:t>
            </a:r>
            <a:r>
              <a:rPr lang="sr-Cyrl-CS" sz="4000" dirty="0" smtClean="0"/>
              <a:t> </a:t>
            </a:r>
            <a:r>
              <a:rPr lang="en-US" sz="4000" dirty="0" smtClean="0"/>
              <a:t>I</a:t>
            </a:r>
            <a:r>
              <a:rPr lang="sr-Cyrl-CS" sz="4000" dirty="0" smtClean="0"/>
              <a:t> </a:t>
            </a:r>
            <a:r>
              <a:rPr lang="sr-Cyrl-RS" dirty="0" smtClean="0"/>
              <a:t> </a:t>
            </a:r>
            <a:endParaRPr lang="en-US" dirty="0"/>
          </a:p>
        </p:txBody>
      </p:sp>
      <p:sp>
        <p:nvSpPr>
          <p:cNvPr id="3" name="Content Placeholder 2"/>
          <p:cNvSpPr>
            <a:spLocks noGrp="1"/>
          </p:cNvSpPr>
          <p:nvPr>
            <p:ph idx="1"/>
          </p:nvPr>
        </p:nvSpPr>
        <p:spPr/>
        <p:txBody>
          <a:bodyPr/>
          <a:lstStyle/>
          <a:p>
            <a:pPr marL="274320" lvl="8" indent="-274320">
              <a:spcBef>
                <a:spcPts val="600"/>
              </a:spcBef>
              <a:buClr>
                <a:schemeClr val="tx2"/>
              </a:buClr>
              <a:buSzPct val="73000"/>
              <a:buFont typeface="Wingdings 2"/>
              <a:buChar char=""/>
            </a:pPr>
            <a:r>
              <a:rPr lang="sr-Cyrl-CS" sz="3600" dirty="0" smtClean="0"/>
              <a:t>Промене које су кључне су везане за приступ утврђивању кредитног ризика и за укључење  експлицитних захтева за капиталом везаних за оперативни ризик, дакле за утврђивање висине ризичне </a:t>
            </a:r>
            <a:r>
              <a:rPr lang="sr-Cyrl-CS" sz="3600" dirty="0" smtClean="0"/>
              <a:t>активе.</a:t>
            </a:r>
            <a:endParaRPr lang="en-US" sz="3600"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7239000" cy="1143000"/>
          </a:xfrm>
        </p:spPr>
        <p:txBody>
          <a:bodyPr>
            <a:normAutofit fontScale="90000"/>
          </a:bodyPr>
          <a:lstStyle/>
          <a:p>
            <a:r>
              <a:rPr lang="sr-Cyrl-RS" dirty="0" smtClean="0"/>
              <a:t>Промене у односу на басел </a:t>
            </a:r>
            <a:r>
              <a:rPr lang="sr-Cyrl-CS" sz="4000" dirty="0" smtClean="0"/>
              <a:t> </a:t>
            </a:r>
            <a:r>
              <a:rPr lang="en-US" sz="4000" dirty="0" smtClean="0"/>
              <a:t>I</a:t>
            </a:r>
            <a:r>
              <a:rPr lang="sr-Cyrl-CS" sz="4000" dirty="0" smtClean="0"/>
              <a:t> </a:t>
            </a:r>
            <a:endParaRPr lang="en-US" dirty="0"/>
          </a:p>
        </p:txBody>
      </p:sp>
      <p:sp>
        <p:nvSpPr>
          <p:cNvPr id="3" name="Content Placeholder 2"/>
          <p:cNvSpPr>
            <a:spLocks noGrp="1"/>
          </p:cNvSpPr>
          <p:nvPr>
            <p:ph idx="1"/>
          </p:nvPr>
        </p:nvSpPr>
        <p:spPr/>
        <p:txBody>
          <a:bodyPr/>
          <a:lstStyle/>
          <a:p>
            <a:r>
              <a:rPr lang="sr-Cyrl-CS" dirty="0" smtClean="0"/>
              <a:t>Значајну новину чини и то да се Нови споразум о капиталу односи и на банкарске групе, наравно на консолидованој основи, што до сада није био случај.</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Кредитни ризик</a:t>
            </a:r>
            <a:endParaRPr lang="en-US" dirty="0"/>
          </a:p>
        </p:txBody>
      </p:sp>
      <p:sp>
        <p:nvSpPr>
          <p:cNvPr id="3" name="Content Placeholder 2"/>
          <p:cNvSpPr>
            <a:spLocks noGrp="1"/>
          </p:cNvSpPr>
          <p:nvPr>
            <p:ph idx="1"/>
          </p:nvPr>
        </p:nvSpPr>
        <p:spPr/>
        <p:txBody>
          <a:bodyPr/>
          <a:lstStyle/>
          <a:p>
            <a:r>
              <a:rPr lang="sr-Cyrl-CS" dirty="0" smtClean="0"/>
              <a:t>За мерење кредитног ризика </a:t>
            </a:r>
            <a:r>
              <a:rPr lang="sr-Cyrl-CS" dirty="0" smtClean="0"/>
              <a:t>овај  Споразум </a:t>
            </a:r>
            <a:r>
              <a:rPr lang="sr-Cyrl-CS" dirty="0" smtClean="0"/>
              <a:t>нуди банкама три приступа</a:t>
            </a:r>
            <a:r>
              <a:rPr lang="sr-Cyrl-CS" dirty="0" smtClean="0"/>
              <a:t>:</a:t>
            </a:r>
          </a:p>
          <a:p>
            <a:endParaRPr lang="en-US" dirty="0" smtClean="0"/>
          </a:p>
          <a:p>
            <a:pPr lvl="0"/>
            <a:r>
              <a:rPr lang="sr-Cyrl-CS" dirty="0" smtClean="0"/>
              <a:t>Стандардизовани </a:t>
            </a:r>
            <a:r>
              <a:rPr lang="sr-Cyrl-CS" dirty="0" smtClean="0"/>
              <a:t>приступ</a:t>
            </a:r>
          </a:p>
          <a:p>
            <a:pPr lvl="0"/>
            <a:endParaRPr lang="en-US" dirty="0" smtClean="0"/>
          </a:p>
          <a:p>
            <a:pPr lvl="0"/>
            <a:r>
              <a:rPr lang="sr-Cyrl-CS" dirty="0" smtClean="0"/>
              <a:t>Основни приступ заснован на интерном </a:t>
            </a:r>
            <a:r>
              <a:rPr lang="sr-Cyrl-CS" dirty="0" smtClean="0"/>
              <a:t>рејтингу</a:t>
            </a:r>
          </a:p>
          <a:p>
            <a:pPr lvl="0"/>
            <a:endParaRPr lang="en-US" dirty="0" smtClean="0"/>
          </a:p>
          <a:p>
            <a:pPr lvl="0"/>
            <a:r>
              <a:rPr lang="sr-Cyrl-CS" dirty="0" smtClean="0"/>
              <a:t>Виши приступ заснован на интерном рејтингу</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Стандардизовани приступ кредитном ризику</a:t>
            </a:r>
            <a:endParaRPr lang="en-US" dirty="0"/>
          </a:p>
        </p:txBody>
      </p:sp>
      <p:sp>
        <p:nvSpPr>
          <p:cNvPr id="3" name="Content Placeholder 2"/>
          <p:cNvSpPr>
            <a:spLocks noGrp="1"/>
          </p:cNvSpPr>
          <p:nvPr>
            <p:ph idx="1"/>
          </p:nvPr>
        </p:nvSpPr>
        <p:spPr/>
        <p:txBody>
          <a:bodyPr>
            <a:normAutofit/>
          </a:bodyPr>
          <a:lstStyle/>
          <a:p>
            <a:r>
              <a:rPr lang="sr-Cyrl-CS" dirty="0" smtClean="0"/>
              <a:t>Овај приступ би се могао означити и као модификована верзија приступа који је </a:t>
            </a:r>
            <a:r>
              <a:rPr lang="sr-Cyrl-CS" dirty="0" smtClean="0"/>
              <a:t>постоји  </a:t>
            </a:r>
            <a:r>
              <a:rPr lang="sr-Cyrl-CS" dirty="0" smtClean="0"/>
              <a:t>у претходном </a:t>
            </a:r>
            <a:r>
              <a:rPr lang="sr-Cyrl-CS" dirty="0" smtClean="0"/>
              <a:t>споразуму - </a:t>
            </a:r>
            <a:r>
              <a:rPr lang="sr-Cyrl-RS" dirty="0" smtClean="0"/>
              <a:t> Баселу </a:t>
            </a:r>
            <a:r>
              <a:rPr lang="sr-Cyrl-CS" sz="2800" dirty="0" smtClean="0"/>
              <a:t> </a:t>
            </a:r>
            <a:r>
              <a:rPr lang="en-US" sz="2800" dirty="0" smtClean="0"/>
              <a:t>I</a:t>
            </a:r>
            <a:endParaRPr lang="sr-Cyrl-CS" sz="2800" dirty="0" smtClean="0"/>
          </a:p>
          <a:p>
            <a:r>
              <a:rPr lang="sr-Cyrl-CS" sz="2800" dirty="0" smtClean="0"/>
              <a:t>Модификацијама се желела отклонити у Баселу </a:t>
            </a:r>
            <a:r>
              <a:rPr lang="en-US" sz="2800" dirty="0" smtClean="0"/>
              <a:t>I </a:t>
            </a:r>
            <a:r>
              <a:rPr lang="sr-Cyrl-RS" sz="2800" dirty="0" smtClean="0"/>
              <a:t>присутна</a:t>
            </a:r>
            <a:r>
              <a:rPr lang="sr-Cyrl-CS" sz="2800" dirty="0" smtClean="0"/>
              <a:t> </a:t>
            </a:r>
            <a:r>
              <a:rPr lang="sr-Cyrl-CS" sz="2800" dirty="0" smtClean="0"/>
              <a:t>слабост да  пондери ризика зависе искључиво од  категорије зајмопримца које су како је познато широко одређене (владе, банке, приватни сектор и сл</a:t>
            </a:r>
            <a:r>
              <a:rPr lang="sr-Cyrl-CS" sz="2800" dirty="0" smtClean="0"/>
              <a:t>.)</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4000" dirty="0" smtClean="0"/>
              <a:t>Разлози за доношење базела </a:t>
            </a:r>
            <a:r>
              <a:rPr lang="en-US" sz="4000" dirty="0" smtClean="0"/>
              <a:t>II</a:t>
            </a:r>
            <a:endParaRPr lang="en-US" dirty="0"/>
          </a:p>
        </p:txBody>
      </p:sp>
      <p:sp>
        <p:nvSpPr>
          <p:cNvPr id="3" name="Content Placeholder 2"/>
          <p:cNvSpPr>
            <a:spLocks noGrp="1"/>
          </p:cNvSpPr>
          <p:nvPr>
            <p:ph idx="1"/>
          </p:nvPr>
        </p:nvSpPr>
        <p:spPr/>
        <p:txBody>
          <a:bodyPr>
            <a:normAutofit fontScale="85000" lnSpcReduction="20000"/>
          </a:bodyPr>
          <a:lstStyle/>
          <a:p>
            <a:r>
              <a:rPr lang="ru-RU" dirty="0" smtClean="0"/>
              <a:t> Основни </a:t>
            </a:r>
            <a:r>
              <a:rPr lang="ru-RU" dirty="0" smtClean="0"/>
              <a:t>недостаци </a:t>
            </a:r>
            <a:r>
              <a:rPr lang="ru-RU" dirty="0" smtClean="0"/>
              <a:t> Базела </a:t>
            </a:r>
            <a:r>
              <a:rPr lang="en-US" sz="2800" dirty="0" smtClean="0"/>
              <a:t>I</a:t>
            </a:r>
            <a:r>
              <a:rPr lang="sr-Cyrl-RS" sz="2800" dirty="0" smtClean="0"/>
              <a:t>, који је донет 1988. године сматр</a:t>
            </a:r>
            <a:r>
              <a:rPr lang="ru-RU" dirty="0" smtClean="0"/>
              <a:t>наводе </a:t>
            </a:r>
            <a:r>
              <a:rPr lang="ru-RU" dirty="0" smtClean="0"/>
              <a:t>се:</a:t>
            </a:r>
          </a:p>
          <a:p>
            <a:r>
              <a:rPr lang="ru-RU" dirty="0" smtClean="0"/>
              <a:t> акценат је на књиговодственим, а не на тржишним вриједностима; </a:t>
            </a:r>
          </a:p>
          <a:p>
            <a:r>
              <a:rPr lang="ru-RU" dirty="0" smtClean="0"/>
              <a:t> адекватност капитала зависи од кредитног ризика, док су остали ризици (нпр.</a:t>
            </a:r>
          </a:p>
          <a:p>
            <a:r>
              <a:rPr lang="ru-RU" dirty="0" smtClean="0"/>
              <a:t>тржишни и оперативни) изостављени из анализе; </a:t>
            </a:r>
          </a:p>
          <a:p>
            <a:r>
              <a:rPr lang="ru-RU" dirty="0" smtClean="0"/>
              <a:t> у оцјени кредитног ризика нема разлике између дужника различитог квалитета и</a:t>
            </a:r>
          </a:p>
          <a:p>
            <a:r>
              <a:rPr lang="ru-RU" dirty="0" smtClean="0"/>
              <a:t>рејтинга;</a:t>
            </a:r>
          </a:p>
          <a:p>
            <a:r>
              <a:rPr lang="ru-RU" dirty="0" smtClean="0"/>
              <a:t> неадекватно сагледавање ризичности и ефеката употребе модерних</a:t>
            </a:r>
          </a:p>
          <a:p>
            <a:r>
              <a:rPr lang="ru-RU" dirty="0" smtClean="0"/>
              <a:t>финансијских инструмената, као и техника ублажавања ризика</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Стандардизовани приступ кредитном ризику</a:t>
            </a:r>
            <a:endParaRPr lang="en-US" dirty="0"/>
          </a:p>
        </p:txBody>
      </p:sp>
      <p:sp>
        <p:nvSpPr>
          <p:cNvPr id="3" name="Content Placeholder 2"/>
          <p:cNvSpPr>
            <a:spLocks noGrp="1"/>
          </p:cNvSpPr>
          <p:nvPr>
            <p:ph idx="1"/>
          </p:nvPr>
        </p:nvSpPr>
        <p:spPr/>
        <p:txBody>
          <a:bodyPr/>
          <a:lstStyle/>
          <a:p>
            <a:endParaRPr lang="sr-Cyrl-CS" sz="2400" dirty="0" smtClean="0"/>
          </a:p>
          <a:p>
            <a:r>
              <a:rPr lang="sr-Cyrl-CS" sz="2400" dirty="0" smtClean="0"/>
              <a:t>Новим </a:t>
            </a:r>
            <a:r>
              <a:rPr lang="sr-Cyrl-CS" sz="2400" dirty="0" smtClean="0"/>
              <a:t>споразумом се  уводи могућност  њиховог побољшања коришћењем  кредитог рејтинга зајмотражиоца који је одређен од стране екстерних институција (агенције за рејтинг) које испуњавају строге стандарде</a:t>
            </a:r>
            <a:r>
              <a:rPr lang="sr-Cyrl-CS" sz="2400" dirty="0" smtClean="0"/>
              <a:t>.</a:t>
            </a:r>
          </a:p>
        </p:txBody>
      </p:sp>
      <p:sp>
        <p:nvSpPr>
          <p:cNvPr id="4" name="Slide Number Placeholder 3"/>
          <p:cNvSpPr>
            <a:spLocks noGrp="1"/>
          </p:cNvSpPr>
          <p:nvPr>
            <p:ph type="sldNum" sz="quarter" idx="12"/>
          </p:nvPr>
        </p:nvSpPr>
        <p:spPr/>
        <p:txBody>
          <a:bodyPr/>
          <a:lstStyle/>
          <a:p>
            <a:fld id="{B4F4DF22-08E0-431F-8CAF-5EBC794B218E}" type="slidenum">
              <a:rPr lang="en-US" smtClean="0"/>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sr-Cyrl-RS" dirty="0" smtClean="0"/>
              <a:t>Од агенције се очекује да има:</a:t>
            </a:r>
          </a:p>
          <a:p>
            <a:r>
              <a:rPr lang="sr-Cyrl-RS" dirty="0" smtClean="0"/>
              <a:t>Објективност методологије,</a:t>
            </a:r>
          </a:p>
          <a:p>
            <a:r>
              <a:rPr lang="sr-Cyrl-RS" dirty="0" smtClean="0"/>
              <a:t>Независност и</a:t>
            </a:r>
          </a:p>
          <a:p>
            <a:r>
              <a:rPr lang="sr-Cyrl-RS" dirty="0" smtClean="0"/>
              <a:t>Транспарентност </a:t>
            </a:r>
            <a:r>
              <a:rPr lang="sr-Cyrl-RS" dirty="0" smtClean="0"/>
              <a:t>у </a:t>
            </a:r>
            <a:r>
              <a:rPr lang="sr-Cyrl-RS" dirty="0" smtClean="0"/>
              <a:t>раду,</a:t>
            </a:r>
          </a:p>
          <a:p>
            <a:r>
              <a:rPr lang="sr-Cyrl-RS" dirty="0" smtClean="0"/>
              <a:t>Обезбеђене ресурсе и</a:t>
            </a:r>
          </a:p>
          <a:p>
            <a:r>
              <a:rPr lang="sr-Cyrl-RS" dirty="0" smtClean="0"/>
              <a:t>Кредибилитет  у односима са трећим лицима</a:t>
            </a:r>
          </a:p>
        </p:txBody>
      </p:sp>
      <p:sp>
        <p:nvSpPr>
          <p:cNvPr id="4" name="Slide Number Placeholder 3"/>
          <p:cNvSpPr>
            <a:spLocks noGrp="1"/>
          </p:cNvSpPr>
          <p:nvPr>
            <p:ph type="sldNum" sz="quarter" idx="12"/>
          </p:nvPr>
        </p:nvSpPr>
        <p:spPr/>
        <p:txBody>
          <a:bodyPr/>
          <a:lstStyle/>
          <a:p>
            <a:fld id="{B4F4DF22-08E0-431F-8CAF-5EBC794B218E}" type="slidenum">
              <a:rPr lang="en-US" smtClean="0"/>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sr-Cyrl-CS" sz="2800" dirty="0" smtClean="0"/>
              <a:t>Агенције за рејтинг које су добиле сагласност Базелског Комитета су:</a:t>
            </a:r>
          </a:p>
          <a:p>
            <a:r>
              <a:rPr lang="sr-Cyrl-CS" sz="2800" dirty="0" smtClean="0"/>
              <a:t>Мо</a:t>
            </a:r>
            <a:r>
              <a:rPr lang="en-US" sz="2800" dirty="0" err="1" smtClean="0"/>
              <a:t>ody`s</a:t>
            </a:r>
            <a:endParaRPr lang="en-US" sz="2800" dirty="0" smtClean="0"/>
          </a:p>
          <a:p>
            <a:r>
              <a:rPr lang="en-US" sz="2800" dirty="0" smtClean="0"/>
              <a:t>Fitch </a:t>
            </a:r>
          </a:p>
          <a:p>
            <a:r>
              <a:rPr lang="en-US" sz="2800" dirty="0" smtClean="0"/>
              <a:t>S&amp;P</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Стандардизовани приступ кредитном ризику</a:t>
            </a:r>
            <a:endParaRPr lang="en-US" dirty="0"/>
          </a:p>
        </p:txBody>
      </p:sp>
      <p:sp>
        <p:nvSpPr>
          <p:cNvPr id="3" name="Content Placeholder 2"/>
          <p:cNvSpPr>
            <a:spLocks noGrp="1"/>
          </p:cNvSpPr>
          <p:nvPr>
            <p:ph idx="1"/>
          </p:nvPr>
        </p:nvSpPr>
        <p:spPr/>
        <p:txBody>
          <a:bodyPr/>
          <a:lstStyle/>
          <a:p>
            <a:r>
              <a:rPr lang="sr-Cyrl-CS" dirty="0" smtClean="0"/>
              <a:t>Укључивање оцене рејтинга при одређивању висине пондера ризика довело је до тога да се уместо једног пондера од 100% за приватни сектор буду предвиђене четири пондера од 20, 50, 100 и 150%. </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Стандардизовани приступ кредитном ризику</a:t>
            </a:r>
            <a:endParaRPr lang="en-US" dirty="0"/>
          </a:p>
        </p:txBody>
      </p:sp>
      <p:sp>
        <p:nvSpPr>
          <p:cNvPr id="3" name="Content Placeholder 2"/>
          <p:cNvSpPr>
            <a:spLocks noGrp="1"/>
          </p:cNvSpPr>
          <p:nvPr>
            <p:ph idx="1"/>
          </p:nvPr>
        </p:nvSpPr>
        <p:spPr/>
        <p:txBody>
          <a:bodyPr/>
          <a:lstStyle/>
          <a:p>
            <a:r>
              <a:rPr lang="sr-Cyrl-CS" dirty="0" smtClean="0"/>
              <a:t>Услед примене екстерног рејтинга за неке зајмодавце може пондер ризика бити смањен на 20 или 50%, ако такве оцене екстерног рејтинга нема остаје пондер од 100%,  док се за необезбеђене делове активе која је доцњи преко 90 дана, а за које није формирана посебно резервисање, и за пласмане дате зајмотражиоцима са најнижим рејтингом може бити примењен пондер ризика од 150%.</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Стандардизовани приступ кредитном ризику</a:t>
            </a:r>
            <a:endParaRPr lang="en-US" dirty="0"/>
          </a:p>
        </p:txBody>
      </p:sp>
      <p:sp>
        <p:nvSpPr>
          <p:cNvPr id="3" name="Content Placeholder 2"/>
          <p:cNvSpPr>
            <a:spLocks noGrp="1"/>
          </p:cNvSpPr>
          <p:nvPr>
            <p:ph idx="1"/>
          </p:nvPr>
        </p:nvSpPr>
        <p:spPr/>
        <p:txBody>
          <a:bodyPr/>
          <a:lstStyle/>
          <a:p>
            <a:r>
              <a:rPr lang="sr-Cyrl-CS" dirty="0" smtClean="0"/>
              <a:t>Значајно је </a:t>
            </a:r>
            <a:r>
              <a:rPr lang="sr-Cyrl-CS" dirty="0" smtClean="0"/>
              <a:t>такође</a:t>
            </a:r>
            <a:r>
              <a:rPr lang="en-US" dirty="0" smtClean="0"/>
              <a:t> </a:t>
            </a:r>
            <a:r>
              <a:rPr lang="sr-Cyrl-RS" dirty="0" smtClean="0"/>
              <a:t>да се </a:t>
            </a:r>
            <a:r>
              <a:rPr lang="sr-Cyrl-CS" dirty="0" smtClean="0"/>
              <a:t> мења </a:t>
            </a:r>
            <a:r>
              <a:rPr lang="sr-Cyrl-CS" dirty="0" smtClean="0"/>
              <a:t>третман изложености </a:t>
            </a:r>
            <a:r>
              <a:rPr lang="sr-Cyrl-CS" dirty="0" smtClean="0"/>
              <a:t> ризику  кредита одобрених  становништву.</a:t>
            </a:r>
          </a:p>
          <a:p>
            <a:r>
              <a:rPr lang="sr-Cyrl-CS" dirty="0" smtClean="0"/>
              <a:t>Смањују се пондери </a:t>
            </a:r>
            <a:r>
              <a:rPr lang="sr-Cyrl-CS" dirty="0" smtClean="0"/>
              <a:t>ризика за изложеност по основу стамбених хипотекарних кредита, у односу на претходни споразум. </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dirty="0" smtClean="0"/>
              <a:t>Стандардизовани приступ кредитном ризику</a:t>
            </a:r>
            <a:endParaRPr lang="en-US" dirty="0"/>
          </a:p>
        </p:txBody>
      </p:sp>
      <p:sp>
        <p:nvSpPr>
          <p:cNvPr id="3" name="Content Placeholder 2"/>
          <p:cNvSpPr>
            <a:spLocks noGrp="1"/>
          </p:cNvSpPr>
          <p:nvPr>
            <p:ph idx="1"/>
          </p:nvPr>
        </p:nvSpPr>
        <p:spPr/>
        <p:txBody>
          <a:bodyPr/>
          <a:lstStyle/>
          <a:p>
            <a:r>
              <a:rPr lang="sr-Cyrl-CS" dirty="0" smtClean="0"/>
              <a:t>Осим тога, </a:t>
            </a:r>
            <a:r>
              <a:rPr lang="sr-Cyrl-CS" dirty="0" smtClean="0"/>
              <a:t>овим Споразумом се пружа </a:t>
            </a:r>
            <a:r>
              <a:rPr lang="sr-Cyrl-CS" dirty="0" smtClean="0"/>
              <a:t>могућност да  кредити, који испуњавају одређене услове одобрени малим и средњим предузећима могу бити третирани  као кредити дати становништву.</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CS" dirty="0" smtClean="0"/>
              <a:t>Третман колатерала </a:t>
            </a:r>
            <a:endParaRPr lang="en-US" dirty="0"/>
          </a:p>
        </p:txBody>
      </p:sp>
      <p:sp>
        <p:nvSpPr>
          <p:cNvPr id="3" name="Content Placeholder 2"/>
          <p:cNvSpPr>
            <a:spLocks noGrp="1"/>
          </p:cNvSpPr>
          <p:nvPr>
            <p:ph idx="1"/>
          </p:nvPr>
        </p:nvSpPr>
        <p:spPr/>
        <p:txBody>
          <a:bodyPr/>
          <a:lstStyle/>
          <a:p>
            <a:r>
              <a:rPr lang="sr-Cyrl-CS" dirty="0" smtClean="0"/>
              <a:t>Споразум даје </a:t>
            </a:r>
            <a:r>
              <a:rPr lang="sr-Cyrl-CS" dirty="0" smtClean="0"/>
              <a:t>ширу дефиницију прихватљивог колатерала. Према тој дефиницији као колатерал банке ће моћи да признају </a:t>
            </a:r>
            <a:r>
              <a:rPr lang="sr-Cyrl-CS" dirty="0" smtClean="0"/>
              <a:t>, </a:t>
            </a:r>
            <a:r>
              <a:rPr lang="sr-Cyrl-CS" dirty="0" smtClean="0"/>
              <a:t>на пример, готовину, дефинисани избор дужничких хартија од вредности које су емитовале владе, централне банке или субјекти јавног сектора који су од стране органа контроле третирани као владе, хартије од вредности  са карактеристикама акцијског капитала којима се тргује на признатим берзама, злато и др.</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Примена у РЕпублици Српској</a:t>
            </a:r>
            <a:endParaRPr lang="en-US" dirty="0"/>
          </a:p>
        </p:txBody>
      </p:sp>
      <p:sp>
        <p:nvSpPr>
          <p:cNvPr id="3" name="Content Placeholder 2"/>
          <p:cNvSpPr>
            <a:spLocks noGrp="1"/>
          </p:cNvSpPr>
          <p:nvPr>
            <p:ph idx="1"/>
          </p:nvPr>
        </p:nvSpPr>
        <p:spPr/>
        <p:txBody>
          <a:bodyPr/>
          <a:lstStyle/>
          <a:p>
            <a:r>
              <a:rPr lang="sr-Cyrl-CS" dirty="0" smtClean="0"/>
              <a:t>Са сигурношћу се може тврдити да су и банке у Републици Српској биле суочене са тешкоћама због одсуства флексибилности у утврђивању кредитног ризика, односно због става «</a:t>
            </a:r>
            <a:r>
              <a:rPr lang="sr-Cyrl-CS" dirty="0" smtClean="0"/>
              <a:t>једна </a:t>
            </a:r>
            <a:r>
              <a:rPr lang="sr-Cyrl-CS" dirty="0" smtClean="0"/>
              <a:t>величина одговара свима» који је уграђен у претходни Споразум. Отуда се може очекивати да ће напуштање тог става од већине банака бити дочекано са одобравањем.</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Приступи засновани на интерном рејтингу</a:t>
            </a:r>
            <a:endParaRPr lang="en-US" dirty="0"/>
          </a:p>
        </p:txBody>
      </p:sp>
      <p:sp>
        <p:nvSpPr>
          <p:cNvPr id="3" name="Content Placeholder 2"/>
          <p:cNvSpPr>
            <a:spLocks noGrp="1"/>
          </p:cNvSpPr>
          <p:nvPr>
            <p:ph idx="1"/>
          </p:nvPr>
        </p:nvSpPr>
        <p:spPr/>
        <p:txBody>
          <a:bodyPr/>
          <a:lstStyle/>
          <a:p>
            <a:r>
              <a:rPr lang="sr-Cyrl-CS" dirty="0" smtClean="0"/>
              <a:t>У односу на претходни Споразум ово је свакако једна од најзначајнијих новина.  Искорак који је направљен у приступ кредитном ризику огледа се у томе што  интерне процене банака кључних генератора ризика представљају примарне инпуте за израчунавање капитала. На овај начин Одбор је желео да захтеви за потребним капиталом буду већој мери осетљиви на ризик који је иманентан конкретној банци.</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sr-Cyrl-RS" dirty="0" smtClean="0"/>
              <a:t>Неки од недостатака Базел</a:t>
            </a:r>
            <a:r>
              <a:rPr lang="en-US" dirty="0" smtClean="0"/>
              <a:t>a I, </a:t>
            </a:r>
            <a:r>
              <a:rPr lang="sr-Cyrl-RS" dirty="0" smtClean="0"/>
              <a:t>посебно </a:t>
            </a:r>
            <a:r>
              <a:rPr lang="sr-Cyrl-RS" dirty="0" smtClean="0"/>
              <a:t>оних који </a:t>
            </a:r>
            <a:r>
              <a:rPr lang="sr-Cyrl-RS" dirty="0" smtClean="0"/>
              <a:t>се тичу тржишног ризика, отклоњени </a:t>
            </a:r>
            <a:r>
              <a:rPr lang="sr-Cyrl-RS" dirty="0" smtClean="0"/>
              <a:t>су кроз измене </a:t>
            </a:r>
            <a:r>
              <a:rPr lang="sr-Cyrl-RS" dirty="0" smtClean="0"/>
              <a:t>и допуне препорука 1993. и 1996. године и то кроз увођење </a:t>
            </a:r>
            <a:r>
              <a:rPr lang="sr-Cyrl-RS" dirty="0" smtClean="0"/>
              <a:t>капиталног захтева </a:t>
            </a:r>
            <a:r>
              <a:rPr lang="sr-Cyrl-RS" dirty="0" smtClean="0"/>
              <a:t>за тржишни ризик и новог инструмента за </a:t>
            </a:r>
            <a:r>
              <a:rPr lang="sr-Cyrl-RS" dirty="0" smtClean="0"/>
              <a:t>оцену </a:t>
            </a:r>
            <a:r>
              <a:rPr lang="sr-Cyrl-RS" dirty="0" smtClean="0"/>
              <a:t>тржишног ризика банке – </a:t>
            </a:r>
            <a:r>
              <a:rPr lang="en-US" dirty="0" err="1" smtClean="0"/>
              <a:t>VaR</a:t>
            </a:r>
            <a:endParaRPr lang="en-US" dirty="0" smtClean="0"/>
          </a:p>
          <a:p>
            <a:r>
              <a:rPr lang="en-US" dirty="0" smtClean="0"/>
              <a:t>(Value at Risk). </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Приступи засновани на интерном рејтингу</a:t>
            </a:r>
            <a:endParaRPr lang="en-US" dirty="0"/>
          </a:p>
        </p:txBody>
      </p:sp>
      <p:sp>
        <p:nvSpPr>
          <p:cNvPr id="3" name="Content Placeholder 2"/>
          <p:cNvSpPr>
            <a:spLocks noGrp="1"/>
          </p:cNvSpPr>
          <p:nvPr>
            <p:ph idx="1"/>
          </p:nvPr>
        </p:nvSpPr>
        <p:spPr/>
        <p:txBody>
          <a:bodyPr>
            <a:normAutofit/>
          </a:bodyPr>
          <a:lstStyle/>
          <a:p>
            <a:r>
              <a:rPr lang="sr-Cyrl-CS" dirty="0" smtClean="0"/>
              <a:t>Да би се осигурала објективност у мерењу ризика банкама није остављена слобода да саме утврђују сопствене потребе за капиталом, већ ће пондери ризика бити утврђени комбиновањем квантитативних инпута које дају банке и формула које је одредио Одбор. </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Приступи засновани на интерном рејтингу</a:t>
            </a:r>
            <a:endParaRPr lang="en-US" dirty="0"/>
          </a:p>
        </p:txBody>
      </p:sp>
      <p:sp>
        <p:nvSpPr>
          <p:cNvPr id="3" name="Content Placeholder 2"/>
          <p:cNvSpPr>
            <a:spLocks noGrp="1"/>
          </p:cNvSpPr>
          <p:nvPr>
            <p:ph idx="1"/>
          </p:nvPr>
        </p:nvSpPr>
        <p:spPr/>
        <p:txBody>
          <a:bodyPr/>
          <a:lstStyle/>
          <a:p>
            <a:r>
              <a:rPr lang="sr-Cyrl-CS" dirty="0" smtClean="0"/>
              <a:t>Приступ заснован на интерном рејтингу се заснива на три кључна елемента: компонентама ризика, које могу бити утврђене од стране саме банке или пак банка користи стандардиозоване процене контолора; функција пондера ризика уз помоћ које се компоненте ризика конвертују у пондере ризика и скуп минималних захтева које банка мора да испуни да би могла користити приступ интерног рејтинга.</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Приступи засновани на интерном рејтингу</a:t>
            </a:r>
            <a:endParaRPr lang="en-US" dirty="0"/>
          </a:p>
        </p:txBody>
      </p:sp>
      <p:sp>
        <p:nvSpPr>
          <p:cNvPr id="3" name="Content Placeholder 2"/>
          <p:cNvSpPr>
            <a:spLocks noGrp="1"/>
          </p:cNvSpPr>
          <p:nvPr>
            <p:ph idx="1"/>
          </p:nvPr>
        </p:nvSpPr>
        <p:spPr/>
        <p:txBody>
          <a:bodyPr>
            <a:normAutofit fontScale="92500" lnSpcReduction="10000"/>
          </a:bodyPr>
          <a:lstStyle/>
          <a:p>
            <a:r>
              <a:rPr lang="sr-Cyrl-CS" dirty="0" smtClean="0"/>
              <a:t>Под компонентама ризика подразумева се не  само вероватноћа неизвршења, већ и висина губитака који по тој основи могу настати.</a:t>
            </a:r>
            <a:endParaRPr lang="en-US" dirty="0" smtClean="0"/>
          </a:p>
          <a:p>
            <a:r>
              <a:rPr lang="sr-Cyrl-CS" dirty="0" smtClean="0"/>
              <a:t>И док се према истраживањима већина банака може сматрати спремном да процени вероватноћу неизвршења, мањи број банака може да поуздано процени висину губитака које могу настати при датом неизвршењу. Управо ове разлике у спремности банака да примене приступ интерног рејтинга је био један од важних разлога да су предложене његове две варијанте: основни и виши приступ.</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sr-Cyrl-CS" dirty="0" smtClean="0"/>
          </a:p>
          <a:p>
            <a:r>
              <a:rPr lang="sr-Cyrl-CS" dirty="0" smtClean="0"/>
              <a:t>Основна </a:t>
            </a:r>
            <a:r>
              <a:rPr lang="sr-Cyrl-CS" dirty="0" smtClean="0"/>
              <a:t>разлика између ових </a:t>
            </a:r>
            <a:r>
              <a:rPr lang="sr-Cyrl-CS" dirty="0" smtClean="0"/>
              <a:t>варијанти приступа заснованог на интерном рејтингу је у </a:t>
            </a:r>
            <a:r>
              <a:rPr lang="sr-Cyrl-CS" dirty="0" smtClean="0"/>
              <a:t>обиму инпута које дају банке на бази сопствених процена и процена које дају контролори</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Приступи засновани на интерном рејтингу</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34</a:t>
            </a:fld>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1475656" y="1268760"/>
            <a:ext cx="6192688" cy="5187603"/>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sr-Cyrl-CS" dirty="0" smtClean="0"/>
              <a:t>Ова иако начелна излагања о приступу интерног рејтинга јасно указују на то да његова примена захтева од банака:</a:t>
            </a:r>
            <a:endParaRPr lang="en-US" dirty="0" smtClean="0"/>
          </a:p>
          <a:p>
            <a:pPr lvl="0"/>
            <a:r>
              <a:rPr lang="sr-Cyrl-CS" dirty="0" smtClean="0"/>
              <a:t>прецизно и конзистентно разграничење различитих степена ризика и</a:t>
            </a:r>
            <a:endParaRPr lang="en-US" dirty="0" smtClean="0"/>
          </a:p>
          <a:p>
            <a:pPr lvl="0"/>
            <a:r>
              <a:rPr lang="sr-Cyrl-CS" dirty="0" smtClean="0"/>
              <a:t>дефинисање објективних критеријума за категорије рејтинга.</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sr-Cyrl-CS" dirty="0" smtClean="0"/>
              <a:t>Да би банке могле да мере основне генераторе кредитног ризика морају имати на располагању систем који ће им омогућити да  прикупљају, чувају и користе статистичке податке о неизвршњу и  губицима који у вези са неизвршењем настају и то по одабраним категоријама.</a:t>
            </a:r>
            <a:endParaRPr lang="en-US" dirty="0" smtClean="0"/>
          </a:p>
          <a:p>
            <a:r>
              <a:rPr lang="sr-Cyrl-CS" dirty="0" smtClean="0"/>
              <a:t>Од контролора се очекује спровођење строге конгроле система рејтинга у банкама.</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sr-Cyrl-CS" dirty="0" smtClean="0"/>
              <a:t>Колико су банке у Републици Српској спремне да примене приступ интерног рејтнига?</a:t>
            </a:r>
            <a:endParaRPr lang="en-US" dirty="0" smtClean="0"/>
          </a:p>
          <a:p>
            <a:r>
              <a:rPr lang="sr-Cyrl-CS" dirty="0" smtClean="0"/>
              <a:t>Имајући у виду напред наведене високе захтеве које поставља већ основни, а посебно виши приступ интерног рејтинга у одређивању кредитног ризика чини се да би закључак о неспремности банака у Републици Српској био исправан. </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sr-Cyrl-CS" dirty="0" smtClean="0"/>
              <a:t>Но сама чињеница да је Нови споразум предмет пажње те да увођење овог приступа и у банкама у другим земљама претпоставља значајну припрему, желимо веровати да ће већ сада управе банка почети да граде систем праћења и контрола који би омогућио примену ових приступа у једном разумном року.</a:t>
            </a:r>
            <a:endParaRPr lang="en-US" dirty="0" smtClean="0"/>
          </a:p>
          <a:p>
            <a:r>
              <a:rPr lang="sr-Cyrl-CS" dirty="0" smtClean="0"/>
              <a:t>Наиме, у интересу је и банака и Агенције да капитал банака буде адекватан висини ризика садржаних у њиховој активи.</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Оперативни ризик</a:t>
            </a:r>
            <a:endParaRPr lang="en-US" dirty="0"/>
          </a:p>
        </p:txBody>
      </p:sp>
      <p:sp>
        <p:nvSpPr>
          <p:cNvPr id="3" name="Content Placeholder 2"/>
          <p:cNvSpPr>
            <a:spLocks noGrp="1"/>
          </p:cNvSpPr>
          <p:nvPr>
            <p:ph idx="1"/>
          </p:nvPr>
        </p:nvSpPr>
        <p:spPr/>
        <p:txBody>
          <a:bodyPr>
            <a:normAutofit fontScale="85000" lnSpcReduction="10000"/>
          </a:bodyPr>
          <a:lstStyle/>
          <a:p>
            <a:r>
              <a:rPr lang="sr-Cyrl-CS" dirty="0" smtClean="0"/>
              <a:t>Ово је друга новина уведена Новим споразумом. Наиме, претходни споразум је узимао у обзир </a:t>
            </a:r>
            <a:r>
              <a:rPr lang="sr-Cyrl-CS" dirty="0" smtClean="0"/>
              <a:t>експлитицитно </a:t>
            </a:r>
            <a:r>
              <a:rPr lang="sr-Cyrl-CS" dirty="0" smtClean="0"/>
              <a:t>само кредитни и тржишни ризик. Увођење оперативног ризик, који је од стране Одобора дефинисан као «ризик од губитака који настаје због непримерених или неуспешних унутрашњих процеса, људи или система или због спољних догађаја» се образлаже чињеницом да примена високо аутоматизоване технологије, електронско пословање, поверавање одређених послова спољним извршиоцима и др. може довести од значајних губитака за банку.</a:t>
            </a:r>
            <a:endParaRPr lang="en-US" dirty="0" smtClean="0"/>
          </a:p>
          <a:p>
            <a:r>
              <a:rPr lang="ru-RU" dirty="0" smtClean="0"/>
              <a:t> У ову дефиницију је укључен и правни ризик, али су из ње искључени статегијски и репутацијски ризик</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4000" dirty="0" smtClean="0"/>
              <a:t>Разлози за доношење базела </a:t>
            </a:r>
            <a:r>
              <a:rPr lang="en-US" sz="4000" dirty="0" smtClean="0"/>
              <a:t>II</a:t>
            </a:r>
            <a:endParaRPr lang="en-US" dirty="0"/>
          </a:p>
        </p:txBody>
      </p:sp>
      <p:sp>
        <p:nvSpPr>
          <p:cNvPr id="3" name="Content Placeholder 2"/>
          <p:cNvSpPr>
            <a:spLocks noGrp="1"/>
          </p:cNvSpPr>
          <p:nvPr>
            <p:ph idx="1"/>
          </p:nvPr>
        </p:nvSpPr>
        <p:spPr/>
        <p:txBody>
          <a:bodyPr/>
          <a:lstStyle/>
          <a:p>
            <a:r>
              <a:rPr lang="sr-Cyrl-RS" dirty="0" smtClean="0"/>
              <a:t>Базелски споразум </a:t>
            </a:r>
            <a:r>
              <a:rPr lang="en-US" dirty="0" smtClean="0"/>
              <a:t>II</a:t>
            </a:r>
            <a:r>
              <a:rPr lang="ru-RU" dirty="0" smtClean="0"/>
              <a:t> </a:t>
            </a:r>
            <a:r>
              <a:rPr lang="ru-RU" dirty="0" smtClean="0"/>
              <a:t>је донет 2004. године, а ревидиран 2006. године.</a:t>
            </a:r>
          </a:p>
          <a:p>
            <a:r>
              <a:rPr lang="ru-RU" dirty="0" smtClean="0"/>
              <a:t>Земље Европске уније су отпочеле са применом овог споразума 1. јануара 2007. године док  је у САД примена почела јуна 2007. године.</a:t>
            </a:r>
          </a:p>
          <a:p>
            <a:endParaRPr lang="ru-RU" dirty="0" smtClean="0"/>
          </a:p>
          <a:p>
            <a:r>
              <a:rPr lang="ru-RU" dirty="0" smtClean="0"/>
              <a:t>У Србији је примена </a:t>
            </a:r>
            <a:r>
              <a:rPr lang="sr-Cyrl-RS" dirty="0" smtClean="0"/>
              <a:t>Базелског споразума </a:t>
            </a:r>
            <a:r>
              <a:rPr lang="en-US" dirty="0" smtClean="0"/>
              <a:t>II</a:t>
            </a:r>
            <a:r>
              <a:rPr lang="ru-RU" dirty="0" smtClean="0"/>
              <a:t> </a:t>
            </a:r>
            <a:r>
              <a:rPr lang="ru-RU" dirty="0" smtClean="0"/>
              <a:t>отпочела јуна 2011. године.</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Најзначајније карактеристике дефиниције:</a:t>
            </a:r>
            <a:endParaRPr lang="en-US" dirty="0"/>
          </a:p>
        </p:txBody>
      </p:sp>
      <p:sp>
        <p:nvSpPr>
          <p:cNvPr id="3" name="Content Placeholder 2"/>
          <p:cNvSpPr>
            <a:spLocks noGrp="1"/>
          </p:cNvSpPr>
          <p:nvPr>
            <p:ph idx="1"/>
          </p:nvPr>
        </p:nvSpPr>
        <p:spPr/>
        <p:txBody>
          <a:bodyPr>
            <a:normAutofit fontScale="77500" lnSpcReduction="20000"/>
          </a:bodyPr>
          <a:lstStyle/>
          <a:p>
            <a:r>
              <a:rPr lang="sr-Cyrl-RS" dirty="0" smtClean="0"/>
              <a:t> Фокусирана је на интерне аспекте које банка може и треба створи и да на њих утиче.то су углавном неуспешне активности банке и њеног особља. </a:t>
            </a:r>
            <a:endParaRPr lang="vi-VN" dirty="0" smtClean="0"/>
          </a:p>
          <a:p>
            <a:r>
              <a:rPr lang="sr-Cyrl-RS" dirty="0" smtClean="0"/>
              <a:t> Они су сличнији ризицима у индустријеи него тржишним и кредитним ризицима</a:t>
            </a:r>
            <a:r>
              <a:rPr lang="vi-VN" dirty="0" smtClean="0"/>
              <a:t>. </a:t>
            </a:r>
            <a:endParaRPr lang="vi-VN" dirty="0" smtClean="0"/>
          </a:p>
          <a:p>
            <a:r>
              <a:rPr lang="sr-Cyrl-RS" dirty="0" smtClean="0"/>
              <a:t> </a:t>
            </a:r>
            <a:endParaRPr lang="vi-VN" dirty="0" smtClean="0"/>
          </a:p>
          <a:p>
            <a:r>
              <a:rPr lang="sr-Cyrl-RS" dirty="0" smtClean="0"/>
              <a:t>Пресудну улогу игра људски фактор и грешке које при томе настају. Постоје три типа оперативог ризика: ризик, грешке и конфликти.  </a:t>
            </a:r>
            <a:endParaRPr lang="vi-VN" dirty="0" smtClean="0"/>
          </a:p>
          <a:p>
            <a:r>
              <a:rPr lang="sr-Cyrl-RS" dirty="0" smtClean="0"/>
              <a:t>Спољашњи инцидети су природни, политички или војни догађаји, губици или дефицити техничке инфраструктуре, као и промене и проблеми са закоснским, пореским и другим системима. Сви они се догађају ван области тржишног и кредитног ризика. </a:t>
            </a:r>
            <a:r>
              <a:rPr lang="vi-VN" dirty="0" smtClean="0"/>
              <a:t> </a:t>
            </a:r>
            <a:r>
              <a:rPr lang="sr-Cyrl-RS" dirty="0" smtClean="0"/>
              <a:t> </a:t>
            </a:r>
            <a:endParaRPr lang="vi-VN" dirty="0" smtClean="0"/>
          </a:p>
          <a:p>
            <a:r>
              <a:rPr lang="sr-Cyrl-RS" dirty="0" smtClean="0"/>
              <a:t> </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Губици  који настају по основу оперативног ризика</a:t>
            </a:r>
            <a:endParaRPr lang="en-US" dirty="0"/>
          </a:p>
        </p:txBody>
      </p:sp>
      <p:sp>
        <p:nvSpPr>
          <p:cNvPr id="3" name="Content Placeholder 2"/>
          <p:cNvSpPr>
            <a:spLocks noGrp="1"/>
          </p:cNvSpPr>
          <p:nvPr>
            <p:ph idx="1"/>
          </p:nvPr>
        </p:nvSpPr>
        <p:spPr/>
        <p:txBody>
          <a:bodyPr>
            <a:normAutofit fontScale="92500" lnSpcReduction="20000"/>
          </a:bodyPr>
          <a:lstStyle/>
          <a:p>
            <a:r>
              <a:rPr lang="sr-Cyrl-RS" dirty="0" smtClean="0"/>
              <a:t>Унутрашње проневере: на пример намерно погрешно извештавање о позицијама крађа од стране запослених или уплате упућене особе туђих уплата на сопствени рачун; </a:t>
            </a:r>
            <a:endParaRPr lang="vi-VN" dirty="0" smtClean="0"/>
          </a:p>
          <a:p>
            <a:r>
              <a:rPr lang="sr-Cyrl-RS" dirty="0" smtClean="0"/>
              <a:t> Спољашње проневере, на пример пљачка, фалсификовање чекова, издавање чекова без покрића, штете настале злоупотребом туђег компјутера и сл.; </a:t>
            </a:r>
            <a:endParaRPr lang="vi-VN" dirty="0" smtClean="0"/>
          </a:p>
          <a:p>
            <a:r>
              <a:rPr lang="vi-VN" dirty="0" smtClean="0"/>
              <a:t>- </a:t>
            </a:r>
            <a:r>
              <a:rPr lang="sr-Cyrl-RS" dirty="0" smtClean="0"/>
              <a:t>  Праксе везане за запошљавање и заштиту на радном месту, на пример потраживанја радника везана за накнаде, кршење правила о заштити здравља запослених, потраживања везана за дискримнацију и опште за одговорност</a:t>
            </a:r>
            <a:endParaRPr lang="vi-VN" dirty="0" smtClean="0"/>
          </a:p>
          <a:p>
            <a:r>
              <a:rPr lang="sr-Cyrl-RS" dirty="0" smtClean="0"/>
              <a:t> </a:t>
            </a:r>
            <a:endParaRPr lang="vi-VN" dirty="0" smtClean="0"/>
          </a:p>
          <a:p>
            <a:endParaRPr lang="vi-VN" dirty="0" smtClean="0"/>
          </a:p>
        </p:txBody>
      </p:sp>
      <p:sp>
        <p:nvSpPr>
          <p:cNvPr id="4" name="Slide Number Placeholder 3"/>
          <p:cNvSpPr>
            <a:spLocks noGrp="1"/>
          </p:cNvSpPr>
          <p:nvPr>
            <p:ph type="sldNum" sz="quarter" idx="12"/>
          </p:nvPr>
        </p:nvSpPr>
        <p:spPr/>
        <p:txBody>
          <a:bodyPr/>
          <a:lstStyle/>
          <a:p>
            <a:fld id="{B4F4DF22-08E0-431F-8CAF-5EBC794B218E}" type="slidenum">
              <a:rPr lang="en-US" smtClean="0"/>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Губици  који настају по основу оперативног ризика</a:t>
            </a:r>
            <a:endParaRPr lang="en-US" dirty="0"/>
          </a:p>
        </p:txBody>
      </p:sp>
      <p:sp>
        <p:nvSpPr>
          <p:cNvPr id="3" name="Content Placeholder 2"/>
          <p:cNvSpPr>
            <a:spLocks noGrp="1"/>
          </p:cNvSpPr>
          <p:nvPr>
            <p:ph idx="1"/>
          </p:nvPr>
        </p:nvSpPr>
        <p:spPr/>
        <p:txBody>
          <a:bodyPr>
            <a:normAutofit lnSpcReduction="10000"/>
          </a:bodyPr>
          <a:lstStyle/>
          <a:p>
            <a:r>
              <a:rPr lang="sr-Cyrl-RS" dirty="0" smtClean="0"/>
              <a:t>Губици по основу рада са клијентима и применом пословних пракси, на пример кршење односа поверења са клијентима</a:t>
            </a:r>
            <a:r>
              <a:rPr lang="vi-VN" dirty="0" smtClean="0"/>
              <a:t>,</a:t>
            </a:r>
            <a:r>
              <a:rPr lang="sr-Cyrl-RS" dirty="0" smtClean="0"/>
              <a:t> злоупотрена  поверљивих информација о клијентима, не примерене активности  трговања за рачун банке, прање новца и неовлашћена продаја банкарских производа. </a:t>
            </a:r>
            <a:r>
              <a:rPr lang="vi-VN" dirty="0" smtClean="0"/>
              <a:t> </a:t>
            </a:r>
            <a:endParaRPr lang="vi-VN" dirty="0" smtClean="0"/>
          </a:p>
          <a:p>
            <a:pPr>
              <a:buNone/>
            </a:pPr>
            <a:r>
              <a:rPr lang="sr-Cyrl-RS" dirty="0" smtClean="0"/>
              <a:t> </a:t>
            </a:r>
            <a:endParaRPr lang="vi-VN" dirty="0" smtClean="0"/>
          </a:p>
          <a:p>
            <a:r>
              <a:rPr lang="vi-VN" dirty="0" smtClean="0"/>
              <a:t>-</a:t>
            </a:r>
            <a:r>
              <a:rPr lang="sr-Cyrl-RS" dirty="0" smtClean="0"/>
              <a:t>Оштећење материјалне имовине, на пример у случају тероризма, вандализма , земљотреса, пожара или поплаве;</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Губици  који настају по основу оперативног ризика</a:t>
            </a:r>
            <a:endParaRPr lang="en-US" dirty="0"/>
          </a:p>
        </p:txBody>
      </p:sp>
      <p:sp>
        <p:nvSpPr>
          <p:cNvPr id="3" name="Content Placeholder 2"/>
          <p:cNvSpPr>
            <a:spLocks noGrp="1"/>
          </p:cNvSpPr>
          <p:nvPr>
            <p:ph idx="1"/>
          </p:nvPr>
        </p:nvSpPr>
        <p:spPr/>
        <p:txBody>
          <a:bodyPr>
            <a:normAutofit fontScale="92500"/>
          </a:bodyPr>
          <a:lstStyle/>
          <a:p>
            <a:r>
              <a:rPr lang="sr-Cyrl-RS" dirty="0" smtClean="0"/>
              <a:t>Поремећаји у пословању и квар информационог система. На </a:t>
            </a:r>
            <a:r>
              <a:rPr lang="sr-Cyrl-RS" dirty="0" smtClean="0"/>
              <a:t>пример, </a:t>
            </a:r>
            <a:r>
              <a:rPr lang="sr-Cyrl-RS" dirty="0" smtClean="0"/>
              <a:t>кварови  харвера или софтвера, телекомуникациони проблеми и прекид рада услед тога;</a:t>
            </a:r>
          </a:p>
          <a:p>
            <a:r>
              <a:rPr lang="sr-Cyrl-RS" dirty="0" smtClean="0"/>
              <a:t>Извршавање налога </a:t>
            </a:r>
            <a:r>
              <a:rPr lang="sr-Cyrl-RS" dirty="0" smtClean="0"/>
              <a:t>и управљање процесима, на </a:t>
            </a:r>
            <a:r>
              <a:rPr lang="sr-Cyrl-RS" dirty="0" smtClean="0"/>
              <a:t>пример, </a:t>
            </a:r>
            <a:r>
              <a:rPr lang="sr-Cyrl-RS" dirty="0" smtClean="0"/>
              <a:t>грешке при уносу података, грешке у управљању колатералом, непотпуна правна документација, неовлашћени приступи рачунима клијената, лоше постопање друге уговорне стране која није клијент и спорови са лицима која пружају услуге банци.</a:t>
            </a:r>
            <a:endParaRPr lang="vi-VN"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sr-Cyrl-CS" dirty="0" smtClean="0"/>
              <a:t>Иако је бављење оперативним ризиком одавно саставни део активности банака, да поменемо примера ради, процедуре за спречавање превара или онемогућавање неовлашћеног приступа имовини, издвајање оперативног ризика и додељивање му значаја који имају кредитни и тржишни ризик последица је сазнања да је обим оперативног ризика такав да обухвата најзначајније узроке великих пословних губитака.</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sr-Cyrl-CS" dirty="0" smtClean="0"/>
              <a:t>Због чињенице да се оперативни ризик разликује од осталих ризика, јер се не преузима директно, у замену за </a:t>
            </a:r>
            <a:r>
              <a:rPr lang="sr-Cyrl-CS" dirty="0" smtClean="0"/>
              <a:t>очекивану </a:t>
            </a:r>
            <a:r>
              <a:rPr lang="sr-Cyrl-CS" dirty="0" smtClean="0"/>
              <a:t>добит, већ је везан за уобичајене пословне актиности </a:t>
            </a:r>
            <a:r>
              <a:rPr lang="sr-Cyrl-CS" dirty="0" smtClean="0"/>
              <a:t>банке</a:t>
            </a:r>
            <a:r>
              <a:rPr lang="sr-Cyrl-CS" dirty="0" smtClean="0"/>
              <a:t>, када се говори о управљању оперативним ризиком мисли се на «утврђивање, процењивање, надзирање и контролисање/смањење» ризика.</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sz="2700" dirty="0" smtClean="0"/>
              <a:t>Успешно управљање оперативним ризиком претпоставља:</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sr-Cyrl-CS" dirty="0" smtClean="0"/>
              <a:t>испуњавање </a:t>
            </a:r>
            <a:r>
              <a:rPr lang="sr-Cyrl-CS" dirty="0" smtClean="0"/>
              <a:t>строгих стандарда контроле, будући да се очекује да </a:t>
            </a:r>
            <a:r>
              <a:rPr lang="sr-Cyrl-CS" dirty="0" smtClean="0"/>
              <a:t>банке </a:t>
            </a:r>
            <a:r>
              <a:rPr lang="sr-Cyrl-CS" dirty="0" smtClean="0"/>
              <a:t>на основу ових </a:t>
            </a:r>
            <a:r>
              <a:rPr lang="sr-Cyrl-CS" dirty="0" smtClean="0"/>
              <a:t>контрола </a:t>
            </a:r>
            <a:r>
              <a:rPr lang="sr-Cyrl-CS" dirty="0" smtClean="0"/>
              <a:t>буду у стању да за дефинисани скуп пословних линија одреде индикатор оперативног ризика, потом вероватноћу настанка губитка и висину губитака</a:t>
            </a:r>
            <a:r>
              <a:rPr lang="sr-Cyrl-CS" dirty="0" smtClean="0"/>
              <a:t>.</a:t>
            </a:r>
          </a:p>
          <a:p>
            <a:r>
              <a:rPr lang="sr-Cyrl-CS" dirty="0" smtClean="0"/>
              <a:t> </a:t>
            </a:r>
            <a:r>
              <a:rPr lang="sr-Cyrl-CS" dirty="0" smtClean="0"/>
              <a:t>Да би се израчунала висина терећења капитала банка на податке које прикупила примењује фиксни проценат тзв. «гама фактор» који утврђује Одбор. Збир терећења капитала за сваку групу пословних линија даје укупно терећење капиталом по основу оперативног ризика.</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sr-Cyrl-RS" dirty="0" smtClean="0"/>
              <a:t>Флексибилност приступа</a:t>
            </a:r>
            <a:endParaRPr lang="en-US" dirty="0"/>
          </a:p>
        </p:txBody>
      </p:sp>
      <p:sp>
        <p:nvSpPr>
          <p:cNvPr id="3" name="Content Placeholder 2"/>
          <p:cNvSpPr>
            <a:spLocks noGrp="1"/>
          </p:cNvSpPr>
          <p:nvPr>
            <p:ph idx="1"/>
          </p:nvPr>
        </p:nvSpPr>
        <p:spPr/>
        <p:txBody>
          <a:bodyPr/>
          <a:lstStyle/>
          <a:p>
            <a:r>
              <a:rPr lang="sr-Cyrl-CS" dirty="0" smtClean="0"/>
              <a:t>Дати дескриптивни приказ приступа мерењу оперативног ризика недвосмислено указује да Одбор нуди банкама да прихвате приступ за који су у датом тренутку спремне те да раде на стварању услова за примену приступа коју су захтевнији, али чија примене даје тачнију меру изложености банке оперативном ризику. </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lvl="0"/>
            <a:r>
              <a:rPr lang="sr-Cyrl-CS" dirty="0" smtClean="0"/>
              <a:t>развијање  </a:t>
            </a:r>
            <a:r>
              <a:rPr lang="sr-Cyrl-CS" dirty="0" smtClean="0"/>
              <a:t>примереног </a:t>
            </a:r>
            <a:r>
              <a:rPr lang="sr-Cyrl-CS" dirty="0" smtClean="0"/>
              <a:t>окружења за управљање ризиком, где главну одговорност има управа банке, која треба да дефинише правила за управљање ризиком; </a:t>
            </a:r>
            <a:endParaRPr lang="en-US" dirty="0" smtClean="0"/>
          </a:p>
          <a:p>
            <a:pPr lvl="0"/>
            <a:r>
              <a:rPr lang="sr-Cyrl-CS" dirty="0" smtClean="0"/>
              <a:t>интерну ревизију система управљања банком;</a:t>
            </a:r>
            <a:endParaRPr lang="en-US" dirty="0" smtClean="0"/>
          </a:p>
          <a:p>
            <a:pPr lvl="0"/>
            <a:r>
              <a:rPr lang="sr-Cyrl-CS" dirty="0" smtClean="0"/>
              <a:t>развијање политика, процеса и поступака за управљање оперативним ризиком, који су повезани са свим битним производима, процесима и системима банке;</a:t>
            </a:r>
            <a:endParaRPr lang="en-US" dirty="0" smtClean="0"/>
          </a:p>
          <a:p>
            <a:pPr lvl="0"/>
            <a:r>
              <a:rPr lang="sr-Cyrl-CS" dirty="0" smtClean="0"/>
              <a:t>процену оперативног ризика који је повезан са свим значајнијим производима банке, активностима, процесима и системима. Ове процене треба урадити и пре увођења нових призвода, процеса и система;</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lvl="0"/>
            <a:r>
              <a:rPr lang="sr-Cyrl-CS" dirty="0" smtClean="0"/>
              <a:t>поступак редовног надзора </a:t>
            </a:r>
            <a:r>
              <a:rPr lang="sr-Cyrl-CS" dirty="0" smtClean="0"/>
              <a:t>висине </a:t>
            </a:r>
            <a:r>
              <a:rPr lang="sr-Cyrl-CS" dirty="0" smtClean="0"/>
              <a:t>оперативног ризика и значајних изложености губицима;</a:t>
            </a:r>
            <a:endParaRPr lang="en-US" dirty="0" smtClean="0"/>
          </a:p>
          <a:p>
            <a:pPr lvl="0"/>
            <a:r>
              <a:rPr lang="sr-Cyrl-CS" dirty="0" smtClean="0"/>
              <a:t>периодично преиспитивање и прилагођавање изабраних стратегија и политика  за ограничење и контролу ризика и</a:t>
            </a:r>
            <a:endParaRPr lang="en-US" dirty="0" smtClean="0"/>
          </a:p>
          <a:p>
            <a:pPr lvl="0"/>
            <a:r>
              <a:rPr lang="sr-Cyrl-CS" dirty="0" smtClean="0"/>
              <a:t>постојање планова за непредвиђене околности и планова за очување континуитета пословања да би се ограничили губици ако дође до озбиљних поремећаја у пословању.</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t>Разлози за доношење базела </a:t>
            </a:r>
            <a:r>
              <a:rPr lang="en-US" sz="2800" dirty="0" smtClean="0"/>
              <a:t>II</a:t>
            </a:r>
            <a:endParaRPr lang="en-US" sz="2800" dirty="0"/>
          </a:p>
        </p:txBody>
      </p:sp>
      <p:sp>
        <p:nvSpPr>
          <p:cNvPr id="3" name="Content Placeholder 2"/>
          <p:cNvSpPr>
            <a:spLocks noGrp="1"/>
          </p:cNvSpPr>
          <p:nvPr>
            <p:ph idx="1"/>
          </p:nvPr>
        </p:nvSpPr>
        <p:spPr/>
        <p:txBody>
          <a:bodyPr>
            <a:normAutofit fontScale="85000" lnSpcReduction="10000"/>
          </a:bodyPr>
          <a:lstStyle/>
          <a:p>
            <a:r>
              <a:rPr lang="ru-RU" dirty="0" smtClean="0"/>
              <a:t>Изграња новог Споразума о капиталу – Базела </a:t>
            </a:r>
            <a:r>
              <a:rPr lang="en-US" dirty="0" smtClean="0"/>
              <a:t>II</a:t>
            </a:r>
            <a:r>
              <a:rPr lang="ru-RU" dirty="0" smtClean="0"/>
              <a:t>,</a:t>
            </a:r>
            <a:r>
              <a:rPr lang="sr-Cyrl-CS" dirty="0" smtClean="0"/>
              <a:t> је мотивисана следећим разлозима:</a:t>
            </a:r>
            <a:endParaRPr lang="en-US" dirty="0" smtClean="0"/>
          </a:p>
          <a:p>
            <a:pPr lvl="0"/>
            <a:r>
              <a:rPr lang="sr-Cyrl-CS" dirty="0" smtClean="0"/>
              <a:t>од тренутка усвајања претходног Споразума до данас су се узначајно променили банкарско пословање, праксе управљања ризицима, приступи контроли и нарочито су велике промене у развијености финансијских тржишта;</a:t>
            </a:r>
            <a:endParaRPr lang="en-US" dirty="0" smtClean="0"/>
          </a:p>
          <a:p>
            <a:pPr lvl="0"/>
            <a:r>
              <a:rPr lang="sr-Cyrl-CS" dirty="0" smtClean="0"/>
              <a:t>током примене претходног Споразума и поред учињених допуна  установљено је да се регулаторни захтев за капиталом не ретко налази у сукобу са «све више софицистираним интерним мерењима економског капитала». Посебно се примена пондера ризика од  100% за све пласмане у приватни сектор показала као неадекватна</a:t>
            </a:r>
            <a:r>
              <a:rPr lang="sr-Cyrl-CS" dirty="0" smtClean="0"/>
              <a:t>.</a:t>
            </a:r>
            <a:endParaRPr lang="en-US" dirty="0" smtClean="0"/>
          </a:p>
        </p:txBody>
      </p:sp>
      <p:sp>
        <p:nvSpPr>
          <p:cNvPr id="4" name="Slide Number Placeholder 3"/>
          <p:cNvSpPr>
            <a:spLocks noGrp="1"/>
          </p:cNvSpPr>
          <p:nvPr>
            <p:ph type="sldNum" sz="quarter" idx="12"/>
          </p:nvPr>
        </p:nvSpPr>
        <p:spPr/>
        <p:txBody>
          <a:bodyPr/>
          <a:lstStyle/>
          <a:p>
            <a:fld id="{B4F4DF22-08E0-431F-8CAF-5EBC794B218E}" type="slidenum">
              <a:rPr lang="en-US" smtClean="0"/>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sr-Cyrl-CS" dirty="0" smtClean="0"/>
              <a:t>Наведене претпоставке упућују на закључак да управљање оперативним ризиком као засебном класом ризика треба да осигура сигурност и здравље банке. </a:t>
            </a:r>
            <a:endParaRPr lang="en-US" dirty="0" smtClean="0"/>
          </a:p>
          <a:p>
            <a:r>
              <a:rPr lang="sr-Cyrl-CS" dirty="0" smtClean="0"/>
              <a:t>Како се оперативни ризик пр</a:t>
            </a:r>
            <a:r>
              <a:rPr lang="en-US" dirty="0" smtClean="0"/>
              <a:t>e</a:t>
            </a:r>
            <a:r>
              <a:rPr lang="sr-Cyrl-CS" dirty="0" smtClean="0"/>
              <a:t>ма Новом споразуму  мери?</a:t>
            </a:r>
            <a:endParaRPr lang="en-US" dirty="0" smtClean="0"/>
          </a:p>
          <a:p>
            <a:r>
              <a:rPr lang="sr-Cyrl-CS" dirty="0" smtClean="0"/>
              <a:t>Слично мерењу осталих ризика (кредитног и тржишног) Одбор у Новом споразуму и за мерење оперативног ризика нуди три приступа: Приступ основног индикатора, Стандардизовани приступ и Приступ интерног мерења.</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sr-Cyrl-CS" dirty="0" smtClean="0"/>
              <a:t>Приступ основног индикатора полази од тога да се капитал на име оперативног ризика терети коришћењем јединог индикатора. Тај индикатор треба да репрезентује укупну банчину изложеност оперативном ризику. Као један од могућих индикатора висине изложености банке оперативном ризику може бити коришћен бруто приход </a:t>
            </a:r>
            <a:r>
              <a:rPr lang="sr-Cyrl-CS" dirty="0" smtClean="0"/>
              <a:t>банке</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sr-Cyrl-CS" dirty="0" smtClean="0"/>
              <a:t> </a:t>
            </a:r>
            <a:r>
              <a:rPr lang="sr-Cyrl-CS" dirty="0" smtClean="0"/>
              <a:t>Висина капитала који банка мора држати за покриће оперативног ризика утврђује се применом фиксног процента на вредност изабраног индикатора.  Скромно искуство у мерењу висине оперативног ризика је препрека да се за сада одреди, осим апроксимативно, висина фиксног процента тзв. «алфа фактора». Одбор препоручује да банке </a:t>
            </a:r>
            <a:r>
              <a:rPr lang="sr-Cyrl-CS" dirty="0" smtClean="0"/>
              <a:t>15% </a:t>
            </a:r>
            <a:r>
              <a:rPr lang="sr-Cyrl-CS" dirty="0" smtClean="0"/>
              <a:t>минимума економског капитала алоцира на овај ризик.</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sr-Cyrl-CS" dirty="0" smtClean="0"/>
              <a:t>Стандардизовани приступ мерењу оперативног ризика претпоставља да се основни индикатор банчине активности дели на један број стандардизованих пословних линија. Као пословне линије у активности банака могу бити препознате на пример, финансирање привреде, финансирање становништва, трговање хартијама од вредности, платни промет и др. </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Стандардизовани приступ</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Banke</a:t>
            </a:r>
            <a:r>
              <a:rPr lang="en-US" dirty="0" smtClean="0"/>
              <a:t> </a:t>
            </a:r>
            <a:r>
              <a:rPr lang="en-US" dirty="0" err="1" smtClean="0"/>
              <a:t>moraju</a:t>
            </a:r>
            <a:r>
              <a:rPr lang="en-US" dirty="0" smtClean="0"/>
              <a:t> </a:t>
            </a:r>
            <a:r>
              <a:rPr lang="en-US" dirty="0" err="1" smtClean="0"/>
              <a:t>zadovoljiti</a:t>
            </a:r>
            <a:r>
              <a:rPr lang="en-US" dirty="0" smtClean="0"/>
              <a:t> </a:t>
            </a:r>
            <a:r>
              <a:rPr lang="en-US" dirty="0" err="1" smtClean="0"/>
              <a:t>minimalne</a:t>
            </a:r>
            <a:r>
              <a:rPr lang="en-US" dirty="0" smtClean="0"/>
              <a:t> </a:t>
            </a:r>
            <a:r>
              <a:rPr lang="en-US" dirty="0" err="1" smtClean="0"/>
              <a:t>kvalitativne</a:t>
            </a:r>
            <a:r>
              <a:rPr lang="en-US" dirty="0" smtClean="0"/>
              <a:t> </a:t>
            </a:r>
            <a:r>
              <a:rPr lang="en-US" dirty="0" err="1" smtClean="0"/>
              <a:t>zahteve</a:t>
            </a:r>
            <a:r>
              <a:rPr lang="en-US" dirty="0" smtClean="0"/>
              <a:t> </a:t>
            </a:r>
            <a:r>
              <a:rPr lang="en-US" dirty="0" err="1" smtClean="0"/>
              <a:t>koje</a:t>
            </a:r>
            <a:r>
              <a:rPr lang="en-US" dirty="0" smtClean="0"/>
              <a:t> je </a:t>
            </a:r>
            <a:r>
              <a:rPr lang="en-US" dirty="0" err="1" smtClean="0"/>
              <a:t>propisao</a:t>
            </a:r>
            <a:r>
              <a:rPr lang="en-US" dirty="0" smtClean="0"/>
              <a:t> </a:t>
            </a:r>
          </a:p>
          <a:p>
            <a:r>
              <a:rPr lang="en-US" dirty="0" err="1" smtClean="0"/>
              <a:t>Bazelski</a:t>
            </a:r>
            <a:r>
              <a:rPr lang="en-US" dirty="0" smtClean="0"/>
              <a:t> </a:t>
            </a:r>
            <a:r>
              <a:rPr lang="en-US" dirty="0" err="1" smtClean="0"/>
              <a:t>odbor</a:t>
            </a:r>
            <a:r>
              <a:rPr lang="en-US" dirty="0" smtClean="0"/>
              <a:t>, </a:t>
            </a:r>
            <a:r>
              <a:rPr lang="en-US" dirty="0" err="1" smtClean="0"/>
              <a:t>da</a:t>
            </a:r>
            <a:r>
              <a:rPr lang="en-US" dirty="0" smtClean="0"/>
              <a:t> bi </a:t>
            </a:r>
            <a:r>
              <a:rPr lang="en-US" dirty="0" err="1" smtClean="0"/>
              <a:t>mogle</a:t>
            </a:r>
            <a:r>
              <a:rPr lang="en-US" dirty="0" smtClean="0"/>
              <a:t> </a:t>
            </a:r>
            <a:r>
              <a:rPr lang="en-US" dirty="0" err="1" smtClean="0"/>
              <a:t>primenjivati</a:t>
            </a:r>
            <a:r>
              <a:rPr lang="en-US" dirty="0" smtClean="0"/>
              <a:t> </a:t>
            </a:r>
            <a:r>
              <a:rPr lang="en-US" dirty="0" err="1" smtClean="0"/>
              <a:t>standardizovai</a:t>
            </a:r>
            <a:r>
              <a:rPr lang="en-US" dirty="0" smtClean="0"/>
              <a:t> </a:t>
            </a:r>
            <a:r>
              <a:rPr lang="en-US" dirty="0" err="1" smtClean="0"/>
              <a:t>pristup</a:t>
            </a:r>
            <a:r>
              <a:rPr lang="en-US" dirty="0" smtClean="0"/>
              <a:t> </a:t>
            </a:r>
            <a:r>
              <a:rPr lang="en-US" dirty="0" err="1" smtClean="0"/>
              <a:t>za</a:t>
            </a:r>
            <a:r>
              <a:rPr lang="en-US" dirty="0" smtClean="0"/>
              <a:t> </a:t>
            </a:r>
            <a:r>
              <a:rPr lang="en-US" dirty="0" err="1" smtClean="0"/>
              <a:t>proračun</a:t>
            </a:r>
            <a:r>
              <a:rPr lang="en-US" dirty="0" smtClean="0"/>
              <a:t> </a:t>
            </a:r>
            <a:r>
              <a:rPr lang="en-US" dirty="0" err="1" smtClean="0"/>
              <a:t>minimuma</a:t>
            </a:r>
            <a:r>
              <a:rPr lang="en-US" dirty="0" smtClean="0"/>
              <a:t> </a:t>
            </a:r>
          </a:p>
          <a:p>
            <a:r>
              <a:rPr lang="en-US" dirty="0" err="1" smtClean="0"/>
              <a:t>nužnog</a:t>
            </a:r>
            <a:r>
              <a:rPr lang="en-US" dirty="0" smtClean="0"/>
              <a:t> </a:t>
            </a:r>
            <a:r>
              <a:rPr lang="en-US" dirty="0" err="1" smtClean="0"/>
              <a:t>kapitala</a:t>
            </a:r>
            <a:r>
              <a:rPr lang="en-US" dirty="0" smtClean="0"/>
              <a:t>:</a:t>
            </a:r>
          </a:p>
          <a:p>
            <a:r>
              <a:rPr lang="en-US" dirty="0" smtClean="0"/>
              <a:t>1. Banka </a:t>
            </a:r>
            <a:r>
              <a:rPr lang="en-US" dirty="0" err="1" smtClean="0"/>
              <a:t>mora</a:t>
            </a:r>
            <a:r>
              <a:rPr lang="en-US" dirty="0" smtClean="0"/>
              <a:t> </a:t>
            </a:r>
            <a:r>
              <a:rPr lang="en-US" dirty="0" err="1" smtClean="0"/>
              <a:t>da</a:t>
            </a:r>
            <a:r>
              <a:rPr lang="en-US" dirty="0" smtClean="0"/>
              <a:t> </a:t>
            </a:r>
            <a:r>
              <a:rPr lang="en-US" dirty="0" err="1" smtClean="0"/>
              <a:t>formira</a:t>
            </a:r>
            <a:r>
              <a:rPr lang="en-US" dirty="0" smtClean="0"/>
              <a:t> </a:t>
            </a:r>
            <a:r>
              <a:rPr lang="en-US" dirty="0" err="1" smtClean="0"/>
              <a:t>organizacionu</a:t>
            </a:r>
            <a:r>
              <a:rPr lang="en-US" dirty="0" smtClean="0"/>
              <a:t> </a:t>
            </a:r>
            <a:r>
              <a:rPr lang="en-US" dirty="0" err="1" smtClean="0"/>
              <a:t>jedinicu</a:t>
            </a:r>
            <a:r>
              <a:rPr lang="en-US" dirty="0" smtClean="0"/>
              <a:t> </a:t>
            </a:r>
            <a:r>
              <a:rPr lang="en-US" dirty="0" err="1" smtClean="0"/>
              <a:t>koja</a:t>
            </a:r>
            <a:r>
              <a:rPr lang="en-US" dirty="0" smtClean="0"/>
              <a:t> </a:t>
            </a:r>
            <a:r>
              <a:rPr lang="en-US" dirty="0" err="1" smtClean="0"/>
              <a:t>će</a:t>
            </a:r>
            <a:r>
              <a:rPr lang="en-US" dirty="0" smtClean="0"/>
              <a:t> </a:t>
            </a:r>
            <a:r>
              <a:rPr lang="en-US" dirty="0" err="1" smtClean="0"/>
              <a:t>imati</a:t>
            </a:r>
            <a:r>
              <a:rPr lang="en-US" dirty="0" smtClean="0"/>
              <a:t> </a:t>
            </a:r>
            <a:r>
              <a:rPr lang="en-US" dirty="0" err="1" smtClean="0"/>
              <a:t>jasnu</a:t>
            </a:r>
            <a:r>
              <a:rPr lang="en-US" dirty="0" smtClean="0"/>
              <a:t> </a:t>
            </a:r>
          </a:p>
          <a:p>
            <a:r>
              <a:rPr lang="en-US" dirty="0" err="1" smtClean="0"/>
              <a:t>odgovornost</a:t>
            </a:r>
            <a:r>
              <a:rPr lang="en-US" dirty="0" smtClean="0"/>
              <a:t> </a:t>
            </a:r>
            <a:r>
              <a:rPr lang="en-US" dirty="0" err="1" smtClean="0"/>
              <a:t>za</a:t>
            </a:r>
            <a:r>
              <a:rPr lang="en-US" dirty="0" smtClean="0"/>
              <a:t> </a:t>
            </a:r>
            <a:r>
              <a:rPr lang="en-US" dirty="0" err="1" smtClean="0"/>
              <a:t>upravljanje</a:t>
            </a:r>
            <a:r>
              <a:rPr lang="en-US" dirty="0" smtClean="0"/>
              <a:t> </a:t>
            </a:r>
            <a:r>
              <a:rPr lang="en-US" dirty="0" err="1" smtClean="0"/>
              <a:t>operativnim</a:t>
            </a:r>
            <a:r>
              <a:rPr lang="en-US" dirty="0" smtClean="0"/>
              <a:t> </a:t>
            </a:r>
            <a:r>
              <a:rPr lang="en-US" dirty="0" err="1" smtClean="0"/>
              <a:t>rizikom</a:t>
            </a:r>
            <a:r>
              <a:rPr lang="en-US" dirty="0" smtClean="0"/>
              <a:t>;</a:t>
            </a:r>
          </a:p>
          <a:p>
            <a:r>
              <a:rPr lang="en-US" dirty="0" smtClean="0"/>
              <a:t>2. Banka </a:t>
            </a:r>
            <a:r>
              <a:rPr lang="en-US" dirty="0" err="1" smtClean="0"/>
              <a:t>mora</a:t>
            </a:r>
            <a:r>
              <a:rPr lang="en-US" dirty="0" smtClean="0"/>
              <a:t> </a:t>
            </a:r>
            <a:r>
              <a:rPr lang="en-US" dirty="0" err="1" smtClean="0"/>
              <a:t>da</a:t>
            </a:r>
            <a:r>
              <a:rPr lang="en-US" dirty="0" smtClean="0"/>
              <a:t> </a:t>
            </a:r>
            <a:r>
              <a:rPr lang="en-US" dirty="0" err="1" smtClean="0"/>
              <a:t>osigura</a:t>
            </a:r>
            <a:r>
              <a:rPr lang="en-US" dirty="0" smtClean="0"/>
              <a:t> </a:t>
            </a:r>
            <a:r>
              <a:rPr lang="en-US" dirty="0" err="1" smtClean="0"/>
              <a:t>redovno</a:t>
            </a:r>
            <a:r>
              <a:rPr lang="en-US" dirty="0" smtClean="0"/>
              <a:t> </a:t>
            </a:r>
            <a:r>
              <a:rPr lang="en-US" dirty="0" err="1" smtClean="0"/>
              <a:t>praćenje</a:t>
            </a:r>
            <a:r>
              <a:rPr lang="en-US" dirty="0" smtClean="0"/>
              <a:t> </a:t>
            </a:r>
            <a:r>
              <a:rPr lang="en-US" dirty="0" err="1" smtClean="0"/>
              <a:t>podataka</a:t>
            </a:r>
            <a:r>
              <a:rPr lang="en-US" dirty="0" smtClean="0"/>
              <a:t> o </a:t>
            </a:r>
            <a:r>
              <a:rPr lang="en-US" dirty="0" err="1" smtClean="0"/>
              <a:t>operativnom</a:t>
            </a:r>
            <a:r>
              <a:rPr lang="en-US" dirty="0" smtClean="0"/>
              <a:t> </a:t>
            </a:r>
            <a:r>
              <a:rPr lang="en-US" dirty="0" err="1" smtClean="0"/>
              <a:t>riziku</a:t>
            </a:r>
            <a:r>
              <a:rPr lang="en-US" dirty="0" smtClean="0"/>
              <a:t>, </a:t>
            </a:r>
          </a:p>
          <a:p>
            <a:r>
              <a:rPr lang="en-US" dirty="0" err="1" smtClean="0"/>
              <a:t>uključujući</a:t>
            </a:r>
            <a:r>
              <a:rPr lang="en-US" dirty="0" smtClean="0"/>
              <a:t> </a:t>
            </a:r>
            <a:r>
              <a:rPr lang="en-US" dirty="0" err="1" smtClean="0"/>
              <a:t>značajne</a:t>
            </a:r>
            <a:r>
              <a:rPr lang="en-US" dirty="0" smtClean="0"/>
              <a:t> </a:t>
            </a:r>
            <a:r>
              <a:rPr lang="en-US" dirty="0" err="1" smtClean="0"/>
              <a:t>gubitke</a:t>
            </a:r>
            <a:r>
              <a:rPr lang="en-US" dirty="0" smtClean="0"/>
              <a:t> </a:t>
            </a:r>
            <a:r>
              <a:rPr lang="en-US" dirty="0" err="1" smtClean="0"/>
              <a:t>po</a:t>
            </a:r>
            <a:r>
              <a:rPr lang="en-US" dirty="0" smtClean="0"/>
              <a:t> </a:t>
            </a:r>
            <a:r>
              <a:rPr lang="en-US" dirty="0" err="1" smtClean="0"/>
              <a:t>pojedinoj</a:t>
            </a:r>
            <a:r>
              <a:rPr lang="en-US" dirty="0" smtClean="0"/>
              <a:t> </a:t>
            </a:r>
            <a:r>
              <a:rPr lang="en-US" dirty="0" err="1" smtClean="0"/>
              <a:t>poslovnoj</a:t>
            </a:r>
            <a:r>
              <a:rPr lang="en-US" dirty="0" smtClean="0"/>
              <a:t> </a:t>
            </a:r>
            <a:r>
              <a:rPr lang="en-US" dirty="0" err="1" smtClean="0"/>
              <a:t>liniji</a:t>
            </a:r>
            <a:r>
              <a:rPr lang="en-US" dirty="0" smtClean="0"/>
              <a:t>;</a:t>
            </a:r>
          </a:p>
          <a:p>
            <a:r>
              <a:rPr lang="en-US" dirty="0" smtClean="0"/>
              <a:t>.</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Стандардизовани приступ</a:t>
            </a:r>
            <a:endParaRPr lang="en-US" dirty="0"/>
          </a:p>
        </p:txBody>
      </p:sp>
      <p:sp>
        <p:nvSpPr>
          <p:cNvPr id="3" name="Content Placeholder 2"/>
          <p:cNvSpPr>
            <a:spLocks noGrp="1"/>
          </p:cNvSpPr>
          <p:nvPr>
            <p:ph idx="1"/>
          </p:nvPr>
        </p:nvSpPr>
        <p:spPr/>
        <p:txBody>
          <a:bodyPr/>
          <a:lstStyle/>
          <a:p>
            <a:r>
              <a:rPr lang="en-US" dirty="0" smtClean="0"/>
              <a:t>3. </a:t>
            </a:r>
            <a:r>
              <a:rPr lang="en-US" dirty="0" err="1" smtClean="0"/>
              <a:t>Viši</a:t>
            </a:r>
            <a:r>
              <a:rPr lang="en-US" dirty="0" smtClean="0"/>
              <a:t> </a:t>
            </a:r>
            <a:r>
              <a:rPr lang="en-US" dirty="0" err="1" smtClean="0"/>
              <a:t>izvršni</a:t>
            </a:r>
            <a:r>
              <a:rPr lang="en-US" dirty="0" smtClean="0"/>
              <a:t> </a:t>
            </a:r>
            <a:r>
              <a:rPr lang="en-US" dirty="0" err="1" smtClean="0"/>
              <a:t>menadžent</a:t>
            </a:r>
            <a:r>
              <a:rPr lang="en-US" dirty="0" smtClean="0"/>
              <a:t> </a:t>
            </a:r>
            <a:r>
              <a:rPr lang="en-US" dirty="0" err="1" smtClean="0"/>
              <a:t>banke</a:t>
            </a:r>
            <a:r>
              <a:rPr lang="en-US" dirty="0" smtClean="0"/>
              <a:t>, </a:t>
            </a:r>
            <a:r>
              <a:rPr lang="en-US" dirty="0" err="1" smtClean="0"/>
              <a:t>uprava</a:t>
            </a:r>
            <a:r>
              <a:rPr lang="en-US" dirty="0" smtClean="0"/>
              <a:t> </a:t>
            </a:r>
            <a:r>
              <a:rPr lang="en-US" dirty="0" err="1" smtClean="0"/>
              <a:t>i</a:t>
            </a:r>
            <a:r>
              <a:rPr lang="en-US" dirty="0" smtClean="0"/>
              <a:t> </a:t>
            </a:r>
            <a:r>
              <a:rPr lang="en-US" dirty="0" err="1" smtClean="0"/>
              <a:t>nadzorni</a:t>
            </a:r>
            <a:r>
              <a:rPr lang="en-US" dirty="0" smtClean="0"/>
              <a:t> </a:t>
            </a:r>
            <a:r>
              <a:rPr lang="en-US" dirty="0" err="1" smtClean="0"/>
              <a:t>odbor</a:t>
            </a:r>
            <a:r>
              <a:rPr lang="en-US" dirty="0" smtClean="0"/>
              <a:t> </a:t>
            </a:r>
            <a:r>
              <a:rPr lang="en-US" dirty="0" err="1" smtClean="0"/>
              <a:t>trebalo</a:t>
            </a:r>
            <a:r>
              <a:rPr lang="en-US" dirty="0" smtClean="0"/>
              <a:t> bi </a:t>
            </a:r>
            <a:r>
              <a:rPr lang="en-US" dirty="0" err="1" smtClean="0"/>
              <a:t>da</a:t>
            </a:r>
            <a:r>
              <a:rPr lang="en-US" dirty="0" smtClean="0"/>
              <a:t> </a:t>
            </a:r>
          </a:p>
          <a:p>
            <a:r>
              <a:rPr lang="en-US" dirty="0" err="1" smtClean="0"/>
              <a:t>dobijaju</a:t>
            </a:r>
            <a:r>
              <a:rPr lang="en-US" dirty="0" smtClean="0"/>
              <a:t> </a:t>
            </a:r>
            <a:r>
              <a:rPr lang="en-US" dirty="0" err="1" smtClean="0"/>
              <a:t>redovne</a:t>
            </a:r>
            <a:r>
              <a:rPr lang="en-US" dirty="0" smtClean="0"/>
              <a:t> </a:t>
            </a:r>
            <a:r>
              <a:rPr lang="en-US" dirty="0" err="1" smtClean="0"/>
              <a:t>izveštaje</a:t>
            </a:r>
            <a:r>
              <a:rPr lang="en-US" dirty="0" smtClean="0"/>
              <a:t> o </a:t>
            </a:r>
            <a:r>
              <a:rPr lang="en-US" dirty="0" err="1" smtClean="0"/>
              <a:t>izloženosti</a:t>
            </a:r>
            <a:r>
              <a:rPr lang="en-US" dirty="0" smtClean="0"/>
              <a:t> </a:t>
            </a:r>
            <a:r>
              <a:rPr lang="en-US" dirty="0" err="1" smtClean="0"/>
              <a:t>operativnom</a:t>
            </a:r>
            <a:r>
              <a:rPr lang="en-US" dirty="0" smtClean="0"/>
              <a:t> </a:t>
            </a:r>
            <a:r>
              <a:rPr lang="en-US" dirty="0" err="1" smtClean="0"/>
              <a:t>riziku</a:t>
            </a:r>
            <a:r>
              <a:rPr lang="en-US" dirty="0" smtClean="0"/>
              <a:t>;</a:t>
            </a:r>
          </a:p>
          <a:p>
            <a:r>
              <a:rPr lang="en-US" dirty="0" smtClean="0"/>
              <a:t>4. </a:t>
            </a:r>
            <a:r>
              <a:rPr lang="en-US" dirty="0" err="1" smtClean="0"/>
              <a:t>Sistem</a:t>
            </a:r>
            <a:r>
              <a:rPr lang="en-US" dirty="0" smtClean="0"/>
              <a:t> </a:t>
            </a:r>
            <a:r>
              <a:rPr lang="en-US" dirty="0" err="1" smtClean="0"/>
              <a:t>upravljanja</a:t>
            </a:r>
            <a:r>
              <a:rPr lang="en-US" dirty="0" smtClean="0"/>
              <a:t> </a:t>
            </a:r>
            <a:r>
              <a:rPr lang="en-US" dirty="0" err="1" smtClean="0"/>
              <a:t>operativnim</a:t>
            </a:r>
            <a:r>
              <a:rPr lang="en-US" dirty="0" smtClean="0"/>
              <a:t> </a:t>
            </a:r>
            <a:r>
              <a:rPr lang="en-US" dirty="0" err="1" smtClean="0"/>
              <a:t>rizikom</a:t>
            </a:r>
            <a:r>
              <a:rPr lang="en-US" dirty="0" smtClean="0"/>
              <a:t> </a:t>
            </a:r>
            <a:r>
              <a:rPr lang="en-US" dirty="0" err="1" smtClean="0"/>
              <a:t>treba</a:t>
            </a:r>
            <a:r>
              <a:rPr lang="en-US" dirty="0" smtClean="0"/>
              <a:t> </a:t>
            </a:r>
            <a:r>
              <a:rPr lang="en-US" dirty="0" err="1" smtClean="0"/>
              <a:t>da</a:t>
            </a:r>
            <a:r>
              <a:rPr lang="en-US" dirty="0" smtClean="0"/>
              <a:t> </a:t>
            </a:r>
            <a:r>
              <a:rPr lang="en-US" dirty="0" err="1" smtClean="0"/>
              <a:t>bude</a:t>
            </a:r>
            <a:r>
              <a:rPr lang="en-US" dirty="0" smtClean="0"/>
              <a:t> </a:t>
            </a:r>
            <a:r>
              <a:rPr lang="en-US" dirty="0" err="1" smtClean="0"/>
              <a:t>dobro</a:t>
            </a:r>
            <a:r>
              <a:rPr lang="en-US" dirty="0" smtClean="0"/>
              <a:t> </a:t>
            </a:r>
          </a:p>
          <a:p>
            <a:r>
              <a:rPr lang="en-US" dirty="0" err="1" smtClean="0"/>
              <a:t>dokumentovan</a:t>
            </a:r>
            <a:r>
              <a:rPr lang="en-US" dirty="0" smtClean="0"/>
              <a:t> (interne </a:t>
            </a:r>
            <a:r>
              <a:rPr lang="en-US" dirty="0" err="1" smtClean="0"/>
              <a:t>politike</a:t>
            </a:r>
            <a:r>
              <a:rPr lang="en-US" dirty="0" smtClean="0"/>
              <a:t>, </a:t>
            </a:r>
            <a:r>
              <a:rPr lang="en-US" dirty="0" err="1" smtClean="0"/>
              <a:t>kontrole</a:t>
            </a:r>
            <a:r>
              <a:rPr lang="en-US" dirty="0" smtClean="0"/>
              <a:t> </a:t>
            </a:r>
            <a:r>
              <a:rPr lang="en-US" dirty="0" err="1" smtClean="0"/>
              <a:t>i</a:t>
            </a:r>
            <a:r>
              <a:rPr lang="en-US" dirty="0" smtClean="0"/>
              <a:t> procedure </a:t>
            </a:r>
            <a:r>
              <a:rPr lang="en-US" dirty="0" err="1" smtClean="0"/>
              <a:t>vezane</a:t>
            </a:r>
            <a:r>
              <a:rPr lang="en-US" dirty="0" smtClean="0"/>
              <a:t> </a:t>
            </a:r>
            <a:r>
              <a:rPr lang="en-US" dirty="0" err="1" smtClean="0"/>
              <a:t>uz</a:t>
            </a:r>
            <a:r>
              <a:rPr lang="en-US" dirty="0" smtClean="0"/>
              <a:t> </a:t>
            </a:r>
            <a:r>
              <a:rPr lang="en-US" dirty="0" err="1" smtClean="0"/>
              <a:t>sistem</a:t>
            </a:r>
            <a:r>
              <a:rPr lang="en-US" dirty="0" smtClean="0"/>
              <a:t> </a:t>
            </a:r>
            <a:r>
              <a:rPr lang="en-US" dirty="0" err="1" smtClean="0"/>
              <a:t>upravljanja</a:t>
            </a:r>
            <a:r>
              <a:rPr lang="en-US" dirty="0" smtClean="0"/>
              <a:t> </a:t>
            </a:r>
          </a:p>
          <a:p>
            <a:r>
              <a:rPr lang="en-US" dirty="0" err="1" smtClean="0"/>
              <a:t>operativnim</a:t>
            </a:r>
            <a:r>
              <a:rPr lang="en-US" dirty="0" smtClean="0"/>
              <a:t> </a:t>
            </a:r>
            <a:r>
              <a:rPr lang="en-US" dirty="0" err="1" smtClean="0"/>
              <a:t>rizikom</a:t>
            </a:r>
            <a:r>
              <a:rPr lang="en-US" dirty="0" smtClean="0"/>
              <a:t>);</a:t>
            </a:r>
          </a:p>
          <a:p>
            <a:r>
              <a:rPr lang="en-US" dirty="0" smtClean="0"/>
              <a:t>5. </a:t>
            </a:r>
            <a:r>
              <a:rPr lang="en-US" dirty="0" err="1" smtClean="0"/>
              <a:t>Sistem</a:t>
            </a:r>
            <a:r>
              <a:rPr lang="en-US" dirty="0" smtClean="0"/>
              <a:t> </a:t>
            </a:r>
            <a:r>
              <a:rPr lang="en-US" dirty="0" err="1" smtClean="0"/>
              <a:t>upravljanja</a:t>
            </a:r>
            <a:r>
              <a:rPr lang="en-US" dirty="0" smtClean="0"/>
              <a:t> </a:t>
            </a:r>
            <a:r>
              <a:rPr lang="en-US" dirty="0" err="1" smtClean="0"/>
              <a:t>treba</a:t>
            </a:r>
            <a:r>
              <a:rPr lang="en-US" dirty="0" smtClean="0"/>
              <a:t> </a:t>
            </a:r>
            <a:r>
              <a:rPr lang="en-US" dirty="0" err="1" smtClean="0"/>
              <a:t>redovno</a:t>
            </a:r>
            <a:r>
              <a:rPr lang="en-US" dirty="0" smtClean="0"/>
              <a:t> </a:t>
            </a:r>
            <a:r>
              <a:rPr lang="en-US" dirty="0" err="1" smtClean="0"/>
              <a:t>podvrgavati</a:t>
            </a:r>
            <a:r>
              <a:rPr lang="en-US" dirty="0" smtClean="0"/>
              <a:t> </a:t>
            </a:r>
            <a:r>
              <a:rPr lang="en-US" dirty="0" err="1" smtClean="0"/>
              <a:t>nezavisnim</a:t>
            </a:r>
            <a:r>
              <a:rPr lang="en-US" dirty="0" smtClean="0"/>
              <a:t> </a:t>
            </a:r>
            <a:r>
              <a:rPr lang="en-US" dirty="0" err="1" smtClean="0"/>
              <a:t>proverama</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Стандардизовани приступ</a:t>
            </a:r>
            <a:endParaRPr lang="en-US" dirty="0"/>
          </a:p>
        </p:txBody>
      </p:sp>
      <p:sp>
        <p:nvSpPr>
          <p:cNvPr id="3" name="Content Placeholder 2"/>
          <p:cNvSpPr>
            <a:spLocks noGrp="1"/>
          </p:cNvSpPr>
          <p:nvPr>
            <p:ph idx="1"/>
          </p:nvPr>
        </p:nvSpPr>
        <p:spPr/>
        <p:txBody>
          <a:bodyPr/>
          <a:lstStyle/>
          <a:p>
            <a:r>
              <a:rPr lang="sr-Cyrl-CS" dirty="0" smtClean="0"/>
              <a:t>Терећење </a:t>
            </a:r>
            <a:r>
              <a:rPr lang="sr-Cyrl-CS" dirty="0" smtClean="0"/>
              <a:t>капитала за сваку пословну активност се утврђује множењем висине индикатора оперативног ризика (висина бруто прихода од дате пословне активности, на пример) са фиксним процентом тзв. «бета фактором» чија се висина разликује од једне пословне активности до друге. До укупног терећења се долази сабирањем терећења прописаног капита за све индентификоване пословне линије.</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sr-Cyrl-CS" dirty="0" smtClean="0"/>
              <a:t>Приступ интерног мерења је намењен банкама које испуњавају строге стандарде контроле, будући да се од њихо очекује да за дефинисане групе пословних линија дефинишу: индикатор оперативног ризика, вероватноћу настајања губитка и висину губитака који могу настати. На ове податке које банка прикупи примењује се фиксни фактор тзв. «гама фактор» чију висину Одбор утврђује на основу података прикуљених од банака. Укупно терећење капитала оперативним  риком је као и код стандардизованог приступа једнако збиру терећења капитала за све идентификоване пословне линије.</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sr-Cyrl-CS" dirty="0" smtClean="0"/>
              <a:t>Дати дескриптивни приказ приступа у мерењу оперативног ризика недвосмислено упућује на закључак да Одбор омогућава банкама да висину терећења капитала по основу оперативног ризика утврђују на начин који им је имајући у виду њихову способост за процене висине ризика доступан. </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sr-Cyrl-CS" dirty="0" smtClean="0"/>
              <a:t>Извесно је да ће већина банака примењивати основни приступ, али је за очекивати да ће банке радити на томе да створе услове за примену сложенијих приступа као што је стандардизовани приступ односно приступ интерног мерења, будући да примена ових приступа омогућава тачније утврђивање терећења капитала по основу оперативног ризика за конкретну банку.</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4000" dirty="0" smtClean="0"/>
              <a:t>Разлози за доношење базела </a:t>
            </a:r>
            <a:r>
              <a:rPr lang="en-US" sz="4000" dirty="0" smtClean="0"/>
              <a:t>II</a:t>
            </a:r>
            <a:endParaRPr lang="en-US" dirty="0"/>
          </a:p>
        </p:txBody>
      </p:sp>
      <p:sp>
        <p:nvSpPr>
          <p:cNvPr id="3" name="Content Placeholder 2"/>
          <p:cNvSpPr>
            <a:spLocks noGrp="1"/>
          </p:cNvSpPr>
          <p:nvPr>
            <p:ph idx="1"/>
          </p:nvPr>
        </p:nvSpPr>
        <p:spPr/>
        <p:txBody>
          <a:bodyPr/>
          <a:lstStyle/>
          <a:p>
            <a:pPr lvl="0"/>
            <a:r>
              <a:rPr lang="sr-Cyrl-CS" dirty="0" smtClean="0"/>
              <a:t>технике ублажавања кредитног ризхика, као што су колатерали и гаранције нису у претходном Споразуму били довољно уважавани.</a:t>
            </a:r>
            <a:endParaRPr lang="en-US" dirty="0" smtClean="0"/>
          </a:p>
          <a:p>
            <a:r>
              <a:rPr lang="sr-Cyrl-CS" dirty="0" smtClean="0"/>
              <a:t>Значајна допуна Споразума о капиталу донета је </a:t>
            </a:r>
            <a:r>
              <a:rPr lang="sr-Cyrl-CS" dirty="0" smtClean="0"/>
              <a:t>1996. године </a:t>
            </a:r>
            <a:r>
              <a:rPr lang="sr-Cyrl-CS" dirty="0" smtClean="0"/>
              <a:t>а односила се на мерење тржишног ризика односно издвање тржишног ризика из кредитног ризика.</a:t>
            </a:r>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Карактеристике базела 2</a:t>
            </a:r>
            <a:endParaRPr lang="en-US" dirty="0"/>
          </a:p>
        </p:txBody>
      </p:sp>
      <p:sp>
        <p:nvSpPr>
          <p:cNvPr id="3" name="Content Placeholder 2"/>
          <p:cNvSpPr>
            <a:spLocks noGrp="1"/>
          </p:cNvSpPr>
          <p:nvPr>
            <p:ph idx="1"/>
          </p:nvPr>
        </p:nvSpPr>
        <p:spPr/>
        <p:txBody>
          <a:bodyPr>
            <a:normAutofit fontScale="62500" lnSpcReduction="20000"/>
          </a:bodyPr>
          <a:lstStyle/>
          <a:p>
            <a:r>
              <a:rPr lang="vi-VN" dirty="0" smtClean="0"/>
              <a:t>Bazel II obezbeđuje veću osetljivost na arbitražne poslove i inovacije na </a:t>
            </a:r>
          </a:p>
          <a:p>
            <a:r>
              <a:rPr lang="vi-VN" dirty="0" smtClean="0"/>
              <a:t>finansijskom tržištu, što zahteva fleksibilnije propise za banke nego što je dozvoljavao </a:t>
            </a:r>
          </a:p>
          <a:p>
            <a:r>
              <a:rPr lang="vi-VN" dirty="0" smtClean="0"/>
              <a:t>Bazel I.</a:t>
            </a:r>
          </a:p>
          <a:p>
            <a:r>
              <a:rPr lang="vi-VN" dirty="0" smtClean="0"/>
              <a:t>- Prepoznaje različitu izloženost riziku kod različitih banaka, eventualnu </a:t>
            </a:r>
          </a:p>
          <a:p>
            <a:r>
              <a:rPr lang="vi-VN" dirty="0" smtClean="0"/>
              <a:t>primenu drugačijih metoda da bi se izvršila procena njihove jedinstvene izloženosti riziku </a:t>
            </a:r>
          </a:p>
          <a:p>
            <a:r>
              <a:rPr lang="vi-VN" dirty="0" smtClean="0"/>
              <a:t>i mogućno podvrgavanje zahtevima za određivanje različitog nivoa potrebnog kapitala </a:t>
            </a:r>
          </a:p>
          <a:p>
            <a:r>
              <a:rPr lang="vi-VN" dirty="0" smtClean="0"/>
              <a:t>(uključujući različite propise za velike bankarske kompanije u odnosu na male).</a:t>
            </a:r>
          </a:p>
          <a:p>
            <a:r>
              <a:rPr lang="vi-VN" dirty="0" smtClean="0"/>
              <a:t>- Proširuje vrste rizika koje se uzimaju u obzir prilikom utvrđivanja </a:t>
            </a:r>
          </a:p>
          <a:p>
            <a:r>
              <a:rPr lang="vi-VN" dirty="0" smtClean="0"/>
              <a:t>potrebnog nivoa kapitala i uspostavlja minimalni nivo potrebnog kapitala za pokrivanje </a:t>
            </a:r>
          </a:p>
          <a:p>
            <a:r>
              <a:rPr lang="vi-VN" dirty="0" smtClean="0"/>
              <a:t>kreditnog, tržišnog i poslovnog rizika. Rezultati ovih i drugih promena, takvi su da je </a:t>
            </a:r>
          </a:p>
          <a:p>
            <a:r>
              <a:rPr lang="vi-VN" dirty="0" smtClean="0"/>
              <a:t>Bazel II u suštini mnogo osetljiviji na rizike od Bazela I</a:t>
            </a:r>
            <a:r>
              <a:rPr lang="vi-VN" dirty="0" smtClean="0"/>
              <a:t>.</a:t>
            </a:r>
            <a:endParaRPr lang="vi-VN" dirty="0" smtClean="0"/>
          </a:p>
        </p:txBody>
      </p:sp>
      <p:sp>
        <p:nvSpPr>
          <p:cNvPr id="4" name="Slide Number Placeholder 3"/>
          <p:cNvSpPr>
            <a:spLocks noGrp="1"/>
          </p:cNvSpPr>
          <p:nvPr>
            <p:ph type="sldNum" sz="quarter" idx="12"/>
          </p:nvPr>
        </p:nvSpPr>
        <p:spPr/>
        <p:txBody>
          <a:bodyPr/>
          <a:lstStyle/>
          <a:p>
            <a:fld id="{B4F4DF22-08E0-431F-8CAF-5EBC794B218E}" type="slidenum">
              <a:rPr lang="en-US" smtClean="0"/>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vi-VN" dirty="0" smtClean="0"/>
              <a:t>- Zahteva od svake banke da razvija sopstvene interne modele rizika </a:t>
            </a:r>
          </a:p>
          <a:p>
            <a:r>
              <a:rPr lang="vi-VN" dirty="0" smtClean="0"/>
              <a:t>upravljanja i testove na stres u procenjivanju sopstvenog stepena izlaganja riziku/VAR ili </a:t>
            </a:r>
          </a:p>
          <a:p>
            <a:r>
              <a:rPr lang="vi-VN" dirty="0" smtClean="0"/>
              <a:t>rizik vrednosti, u različitim tržišnim uslovima.</a:t>
            </a:r>
          </a:p>
          <a:p>
            <a:r>
              <a:rPr lang="vi-VN" dirty="0" smtClean="0"/>
              <a:t>- Zahteva da svaka banka utvrdi sopstvene potrebe za kapitalom, bazirane </a:t>
            </a:r>
          </a:p>
          <a:p>
            <a:r>
              <a:rPr lang="vi-VN" dirty="0" smtClean="0"/>
              <a:t>na proračunu izloženosti riziku, koji može da bude podvrgnut reviziji od strane nadzornih </a:t>
            </a:r>
          </a:p>
          <a:p>
            <a:r>
              <a:rPr lang="vi-VN" dirty="0" smtClean="0"/>
              <a:t>organa vlasti imajući u vidu pojam »razumnosti«.</a:t>
            </a:r>
          </a:p>
          <a:p>
            <a:r>
              <a:rPr lang="vi-VN" dirty="0" smtClean="0"/>
              <a:t>- Promoviše veće učešće javnosti u uvid stvarnog finansijskog stanja svake </a:t>
            </a:r>
          </a:p>
          <a:p>
            <a:r>
              <a:rPr lang="vi-VN" dirty="0" smtClean="0"/>
              <a:t>banke što stvara mogućnost veće primene tržišne discipline prema onim bankama za koje </a:t>
            </a:r>
          </a:p>
          <a:p>
            <a:r>
              <a:rPr lang="vi-VN" dirty="0" smtClean="0"/>
              <a:t>se procenjuje da preuzimaju preveliki rizik</a:t>
            </a:r>
            <a:endParaRPr lang="en-US" dirty="0" smtClean="0"/>
          </a:p>
          <a:p>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Циљ доношења</a:t>
            </a:r>
            <a:endParaRPr lang="en-US" dirty="0"/>
          </a:p>
        </p:txBody>
      </p:sp>
      <p:sp>
        <p:nvSpPr>
          <p:cNvPr id="3" name="Content Placeholder 2"/>
          <p:cNvSpPr>
            <a:spLocks noGrp="1"/>
          </p:cNvSpPr>
          <p:nvPr>
            <p:ph idx="1"/>
          </p:nvPr>
        </p:nvSpPr>
        <p:spPr/>
        <p:txBody>
          <a:bodyPr/>
          <a:lstStyle/>
          <a:p>
            <a:r>
              <a:rPr lang="sr-Cyrl-CS" dirty="0" smtClean="0"/>
              <a:t> </a:t>
            </a:r>
          </a:p>
          <a:p>
            <a:r>
              <a:rPr lang="sr-Cyrl-CS" dirty="0" smtClean="0"/>
              <a:t>Да </a:t>
            </a:r>
            <a:r>
              <a:rPr lang="sr-Cyrl-CS" dirty="0" smtClean="0"/>
              <a:t>се: упреди сигурност и здравље финансијског система, ојача  лојална конкуренција и створи обухватнији приступ третману ризика.</a:t>
            </a:r>
            <a:endParaRPr lang="en-US" dirty="0"/>
          </a:p>
        </p:txBody>
      </p:sp>
      <p:sp>
        <p:nvSpPr>
          <p:cNvPr id="4" name="Slide Number Placeholder 3"/>
          <p:cNvSpPr>
            <a:spLocks noGrp="1"/>
          </p:cNvSpPr>
          <p:nvPr>
            <p:ph type="sldNum" sz="quarter" idx="12"/>
          </p:nvPr>
        </p:nvSpPr>
        <p:spPr/>
        <p:txBody>
          <a:bodyPr/>
          <a:lstStyle/>
          <a:p>
            <a:fld id="{B4F4DF22-08E0-431F-8CAF-5EBC794B218E}" type="slidenum">
              <a:rPr lang="en-US" smtClean="0"/>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10672</TotalTime>
  <Words>3476</Words>
  <Application>Microsoft Office PowerPoint</Application>
  <PresentationFormat>On-screen Show (4:3)</PresentationFormat>
  <Paragraphs>258</Paragraphs>
  <Slides>59</Slides>
  <Notes>1</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Opulent</vt:lpstr>
      <vt:lpstr>Базелски споразум II</vt:lpstr>
      <vt:lpstr>Разлози за доношење базела II</vt:lpstr>
      <vt:lpstr>Slide 3</vt:lpstr>
      <vt:lpstr>Разлози за доношење базела II</vt:lpstr>
      <vt:lpstr>Разлози за доношење базела II</vt:lpstr>
      <vt:lpstr>Разлози за доношење базела II</vt:lpstr>
      <vt:lpstr>Карактеристике базела 2</vt:lpstr>
      <vt:lpstr>Slide 8</vt:lpstr>
      <vt:lpstr>Циљ доношења</vt:lpstr>
      <vt:lpstr>Ослонци базела  II </vt:lpstr>
      <vt:lpstr> захтев за минималним капиталом 1. стуб</vt:lpstr>
      <vt:lpstr> захтев за минималним капиталом 1. стуб</vt:lpstr>
      <vt:lpstr>      Какав је однос између Базела I и   Базела II када је реч о минималном капиталу? </vt:lpstr>
      <vt:lpstr>нови приступ управљању ризицима и процени адекватности капитала – стуб 2</vt:lpstr>
      <vt:lpstr> Јачање тржишне дисциплине стуб 3.</vt:lpstr>
      <vt:lpstr>Промене у односу на басел  I  </vt:lpstr>
      <vt:lpstr>Промене у односу на басел  I </vt:lpstr>
      <vt:lpstr>Кредитни ризик</vt:lpstr>
      <vt:lpstr>Стандардизовани приступ кредитном ризику</vt:lpstr>
      <vt:lpstr>Стандардизовани приступ кредитном ризику</vt:lpstr>
      <vt:lpstr>Slide 21</vt:lpstr>
      <vt:lpstr>Slide 22</vt:lpstr>
      <vt:lpstr>Стандардизовани приступ кредитном ризику</vt:lpstr>
      <vt:lpstr>Стандардизовани приступ кредитном ризику</vt:lpstr>
      <vt:lpstr>Стандардизовани приступ кредитном ризику</vt:lpstr>
      <vt:lpstr>Стандардизовани приступ кредитном ризику</vt:lpstr>
      <vt:lpstr>Третман колатерала </vt:lpstr>
      <vt:lpstr>Примена у РЕпублици Српској</vt:lpstr>
      <vt:lpstr>Приступи засновани на интерном рејтингу</vt:lpstr>
      <vt:lpstr>Приступи засновани на интерном рејтингу</vt:lpstr>
      <vt:lpstr>Приступи засновани на интерном рејтингу</vt:lpstr>
      <vt:lpstr>Приступи засновани на интерном рејтингу</vt:lpstr>
      <vt:lpstr>Slide 33</vt:lpstr>
      <vt:lpstr>Приступи засновани на интерном рејтингу</vt:lpstr>
      <vt:lpstr>Slide 35</vt:lpstr>
      <vt:lpstr>Slide 36</vt:lpstr>
      <vt:lpstr>Slide 37</vt:lpstr>
      <vt:lpstr>Slide 38</vt:lpstr>
      <vt:lpstr>Оперативни ризик</vt:lpstr>
      <vt:lpstr>Најзначајније карактеристике дефиниције:</vt:lpstr>
      <vt:lpstr>Губици  који настају по основу оперативног ризика</vt:lpstr>
      <vt:lpstr>Губици  који настају по основу оперативног ризика</vt:lpstr>
      <vt:lpstr>Губици  који настају по основу оперативног ризика</vt:lpstr>
      <vt:lpstr>Slide 44</vt:lpstr>
      <vt:lpstr>Slide 45</vt:lpstr>
      <vt:lpstr>Успешно управљање оперативним ризиком претпоставља: </vt:lpstr>
      <vt:lpstr>    Флексибилност приступа</vt:lpstr>
      <vt:lpstr>Slide 48</vt:lpstr>
      <vt:lpstr>Slide 49</vt:lpstr>
      <vt:lpstr>Slide 50</vt:lpstr>
      <vt:lpstr>Slide 51</vt:lpstr>
      <vt:lpstr>Slide 52</vt:lpstr>
      <vt:lpstr>Slide 53</vt:lpstr>
      <vt:lpstr>Стандардизовани приступ</vt:lpstr>
      <vt:lpstr>Стандардизовани приступ</vt:lpstr>
      <vt:lpstr>Стандардизовани приступ</vt:lpstr>
      <vt:lpstr>Slide 57</vt:lpstr>
      <vt:lpstr>Slide 58</vt:lpstr>
      <vt:lpstr>Slide 59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Базелски споразум II</dc:title>
  <dc:creator>Kata Skaric</dc:creator>
  <cp:lastModifiedBy>Kata Skaric</cp:lastModifiedBy>
  <cp:revision>7</cp:revision>
  <dcterms:created xsi:type="dcterms:W3CDTF">2013-06-29T11:02:37Z</dcterms:created>
  <dcterms:modified xsi:type="dcterms:W3CDTF">2013-07-06T20:54:46Z</dcterms:modified>
</cp:coreProperties>
</file>