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1"/>
  </p:sldMasterIdLst>
  <p:notesMasterIdLst>
    <p:notesMasterId r:id="rId98"/>
  </p:notesMasterIdLst>
  <p:sldIdLst>
    <p:sldId id="256" r:id="rId2"/>
    <p:sldId id="258" r:id="rId3"/>
    <p:sldId id="259" r:id="rId4"/>
    <p:sldId id="257" r:id="rId5"/>
    <p:sldId id="262" r:id="rId6"/>
    <p:sldId id="263" r:id="rId7"/>
    <p:sldId id="264" r:id="rId8"/>
    <p:sldId id="265" r:id="rId9"/>
    <p:sldId id="266" r:id="rId10"/>
    <p:sldId id="267" r:id="rId11"/>
    <p:sldId id="268" r:id="rId12"/>
    <p:sldId id="269" r:id="rId13"/>
    <p:sldId id="260" r:id="rId14"/>
    <p:sldId id="261" r:id="rId15"/>
    <p:sldId id="270" r:id="rId16"/>
    <p:sldId id="280" r:id="rId17"/>
    <p:sldId id="284" r:id="rId18"/>
    <p:sldId id="281" r:id="rId19"/>
    <p:sldId id="282" r:id="rId20"/>
    <p:sldId id="355" r:id="rId21"/>
    <p:sldId id="356" r:id="rId22"/>
    <p:sldId id="285" r:id="rId23"/>
    <p:sldId id="286" r:id="rId24"/>
    <p:sldId id="287" r:id="rId25"/>
    <p:sldId id="342" r:id="rId26"/>
    <p:sldId id="289" r:id="rId27"/>
    <p:sldId id="357" r:id="rId28"/>
    <p:sldId id="358" r:id="rId29"/>
    <p:sldId id="359" r:id="rId30"/>
    <p:sldId id="360" r:id="rId31"/>
    <p:sldId id="343" r:id="rId32"/>
    <p:sldId id="291" r:id="rId33"/>
    <p:sldId id="340" r:id="rId34"/>
    <p:sldId id="293" r:id="rId35"/>
    <p:sldId id="344" r:id="rId36"/>
    <p:sldId id="345" r:id="rId37"/>
    <p:sldId id="296" r:id="rId38"/>
    <p:sldId id="297" r:id="rId39"/>
    <p:sldId id="298" r:id="rId40"/>
    <p:sldId id="361" r:id="rId41"/>
    <p:sldId id="299" r:id="rId42"/>
    <p:sldId id="362" r:id="rId43"/>
    <p:sldId id="292" r:id="rId44"/>
    <p:sldId id="301" r:id="rId45"/>
    <p:sldId id="347" r:id="rId46"/>
    <p:sldId id="303" r:id="rId47"/>
    <p:sldId id="349" r:id="rId48"/>
    <p:sldId id="305" r:id="rId49"/>
    <p:sldId id="306" r:id="rId50"/>
    <p:sldId id="363" r:id="rId51"/>
    <p:sldId id="364" r:id="rId52"/>
    <p:sldId id="307" r:id="rId53"/>
    <p:sldId id="308" r:id="rId54"/>
    <p:sldId id="309" r:id="rId55"/>
    <p:sldId id="310" r:id="rId56"/>
    <p:sldId id="311" r:id="rId57"/>
    <p:sldId id="312" r:id="rId58"/>
    <p:sldId id="313" r:id="rId59"/>
    <p:sldId id="314" r:id="rId60"/>
    <p:sldId id="315" r:id="rId61"/>
    <p:sldId id="316" r:id="rId62"/>
    <p:sldId id="271" r:id="rId63"/>
    <p:sldId id="272" r:id="rId64"/>
    <p:sldId id="273" r:id="rId65"/>
    <p:sldId id="274" r:id="rId66"/>
    <p:sldId id="275" r:id="rId67"/>
    <p:sldId id="276" r:id="rId68"/>
    <p:sldId id="277" r:id="rId69"/>
    <p:sldId id="278" r:id="rId70"/>
    <p:sldId id="279" r:id="rId71"/>
    <p:sldId id="317" r:id="rId72"/>
    <p:sldId id="318" r:id="rId73"/>
    <p:sldId id="319" r:id="rId74"/>
    <p:sldId id="320" r:id="rId75"/>
    <p:sldId id="350" r:id="rId76"/>
    <p:sldId id="323" r:id="rId77"/>
    <p:sldId id="324" r:id="rId78"/>
    <p:sldId id="325" r:id="rId79"/>
    <p:sldId id="326" r:id="rId80"/>
    <p:sldId id="327" r:id="rId81"/>
    <p:sldId id="328" r:id="rId82"/>
    <p:sldId id="354" r:id="rId83"/>
    <p:sldId id="329" r:id="rId84"/>
    <p:sldId id="330" r:id="rId85"/>
    <p:sldId id="331" r:id="rId86"/>
    <p:sldId id="332" r:id="rId87"/>
    <p:sldId id="333" r:id="rId88"/>
    <p:sldId id="334" r:id="rId89"/>
    <p:sldId id="335" r:id="rId90"/>
    <p:sldId id="352" r:id="rId91"/>
    <p:sldId id="353" r:id="rId92"/>
    <p:sldId id="336" r:id="rId93"/>
    <p:sldId id="351" r:id="rId94"/>
    <p:sldId id="338" r:id="rId95"/>
    <p:sldId id="365" r:id="rId96"/>
    <p:sldId id="366" r:id="rId97"/>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kumimoji="1" sz="24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kumimoji="1" sz="24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kumimoji="1" sz="24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kumimoji="1"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kumimoji="1"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kumimoji="1"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kumimoji="1"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kumimoji="1" sz="2400"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2872" y="-872"/>
      </p:cViewPr>
      <p:guideLst>
        <p:guide orient="horz" pos="2160"/>
        <p:guide pos="2880"/>
      </p:guideLst>
    </p:cSldViewPr>
  </p:slideViewPr>
  <p:outlineViewPr>
    <p:cViewPr>
      <p:scale>
        <a:sx n="33" d="100"/>
        <a:sy n="33" d="100"/>
      </p:scale>
      <p:origin x="0" y="1316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01" Type="http://schemas.openxmlformats.org/officeDocument/2006/relationships/viewProps" Target="viewProps.xml"/><Relationship Id="rId102" Type="http://schemas.openxmlformats.org/officeDocument/2006/relationships/theme" Target="theme/theme1.xml"/><Relationship Id="rId10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notesMaster" Target="notesMasters/notesMaster1.xml"/><Relationship Id="rId99" Type="http://schemas.openxmlformats.org/officeDocument/2006/relationships/printerSettings" Target="printerSettings/printerSettings1.bin"/><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presProps" Target="presProps.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atin typeface="Arial" charset="0"/>
                <a:ea typeface="+mn-ea"/>
                <a:cs typeface="Arial" charset="0"/>
              </a:defRPr>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atin typeface="Arial" charset="0"/>
                <a:ea typeface="+mn-ea"/>
                <a:cs typeface="Arial" charset="0"/>
              </a:defRPr>
            </a:lvl1pPr>
          </a:lstStyle>
          <a:p>
            <a:pPr>
              <a:defRPr/>
            </a:pPr>
            <a:endParaRPr lang="en-US"/>
          </a:p>
        </p:txBody>
      </p:sp>
      <p:sp>
        <p:nvSpPr>
          <p:cNvPr id="1331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atin typeface="Arial" charset="0"/>
                <a:ea typeface="+mn-ea"/>
                <a:cs typeface="Arial" charset="0"/>
              </a:defRPr>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smtClean="0">
                <a:latin typeface="Arial" charset="0"/>
                <a:cs typeface="Arial" charset="0"/>
              </a:defRPr>
            </a:lvl1pPr>
          </a:lstStyle>
          <a:p>
            <a:pPr>
              <a:defRPr/>
            </a:pPr>
            <a:fld id="{C1F13BDE-740D-BC46-A93D-6F9CBFB6B947}" type="slidenum">
              <a:rPr lang="en-US"/>
              <a:pPr>
                <a:defRPr/>
              </a:pPr>
              <a:t>‹#›</a:t>
            </a:fld>
            <a:endParaRPr lang="en-US"/>
          </a:p>
        </p:txBody>
      </p:sp>
    </p:spTree>
    <p:extLst>
      <p:ext uri="{BB962C8B-B14F-4D97-AF65-F5344CB8AC3E}">
        <p14:creationId xmlns:p14="http://schemas.microsoft.com/office/powerpoint/2010/main" val="29504047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noTextEdit="1"/>
          </p:cNvSpPr>
          <p:nvPr>
            <p:ph type="sldImg"/>
          </p:nvPr>
        </p:nvSpPr>
        <p:spPr>
          <a:ln/>
        </p:spPr>
      </p:sp>
      <p:sp>
        <p:nvSpPr>
          <p:cNvPr id="921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
        <p:nvSpPr>
          <p:cNvPr id="9216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28A9F152-D600-8A49-8522-7E0F33D4DF22}" type="slidenum">
              <a:rPr kumimoji="0" lang="en-US" sz="1200">
                <a:latin typeface="Arial" charset="0"/>
              </a:rPr>
              <a:pPr eaLnBrk="1" hangingPunct="1"/>
              <a:t>76</a:t>
            </a:fld>
            <a:endParaRPr kumimoji="0" lang="en-US" sz="120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slideMaster" Target="../slideMasters/slideMaster1.xml"/><Relationship Id="rId3"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kumimoji="0" lang="en-US">
                <a:latin typeface="Times New Roman" pitchFamily="18" charset="0"/>
                <a:ea typeface="+mn-ea"/>
                <a:cs typeface="Arial" charset="0"/>
              </a:endParaRPr>
            </a:p>
          </p:txBody>
        </p:sp>
        <p:sp>
          <p:nvSpPr>
            <p:cNvPr id="7" name="Freeform 18"/>
            <p:cNvSpPr>
              <a:spLocks/>
            </p:cNvSpPr>
            <p:nvPr/>
          </p:nvSpPr>
          <p:spPr bwMode="auto">
            <a:xfrm>
              <a:off x="35926" y="5135025"/>
              <a:ext cx="9108074" cy="838869"/>
            </a:xfrm>
            <a:custGeom>
              <a:avLst/>
              <a:gdLst>
                <a:gd name="T0" fmla="*/ 0 w 5760"/>
                <a:gd name="T1" fmla="*/ 0 h 528"/>
                <a:gd name="T2" fmla="*/ 5760 w 5760"/>
                <a:gd name="T3" fmla="*/ 0 h 528"/>
                <a:gd name="T4" fmla="*/ 5760 w 5760"/>
                <a:gd name="T5" fmla="*/ 528 h 528"/>
                <a:gd name="T6" fmla="*/ 48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smtClean="0">
                <a:solidFill>
                  <a:srgbClr val="FFFFFF"/>
                </a:solidFill>
              </a:defRPr>
            </a:lvl1pPr>
          </a:lstStyle>
          <a:p>
            <a:pPr>
              <a:defRPr/>
            </a:pPr>
            <a:fld id="{5F95369B-AEF3-6E4F-8930-C90F09E3DCF6}" type="slidenum">
              <a:rPr lang="en-US"/>
              <a:pPr>
                <a:defRPr/>
              </a:pPr>
              <a:t>‹#›</a:t>
            </a:fld>
            <a:endParaRPr lang="en-US"/>
          </a:p>
        </p:txBody>
      </p:sp>
    </p:spTree>
    <p:extLst>
      <p:ext uri="{BB962C8B-B14F-4D97-AF65-F5344CB8AC3E}">
        <p14:creationId xmlns:p14="http://schemas.microsoft.com/office/powerpoint/2010/main" val="2851592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37E410F-9A86-8C47-A556-4014BDCA54F0}" type="slidenum">
              <a:rPr lang="en-US"/>
              <a:pPr>
                <a:defRPr/>
              </a:pPr>
              <a:t>‹#›</a:t>
            </a:fld>
            <a:endParaRPr lang="en-US"/>
          </a:p>
        </p:txBody>
      </p:sp>
    </p:spTree>
    <p:extLst>
      <p:ext uri="{BB962C8B-B14F-4D97-AF65-F5344CB8AC3E}">
        <p14:creationId xmlns:p14="http://schemas.microsoft.com/office/powerpoint/2010/main" val="494437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53E8966-85C6-5F43-A045-0773FA1D415F}" type="slidenum">
              <a:rPr lang="en-US"/>
              <a:pPr>
                <a:defRPr/>
              </a:pPr>
              <a:t>‹#›</a:t>
            </a:fld>
            <a:endParaRPr lang="en-US"/>
          </a:p>
        </p:txBody>
      </p:sp>
    </p:spTree>
    <p:extLst>
      <p:ext uri="{BB962C8B-B14F-4D97-AF65-F5344CB8AC3E}">
        <p14:creationId xmlns:p14="http://schemas.microsoft.com/office/powerpoint/2010/main" val="921834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E26C419-92D4-A540-9DA0-42CC917A5A60}" type="slidenum">
              <a:rPr lang="en-US"/>
              <a:pPr>
                <a:defRPr/>
              </a:pPr>
              <a:t>‹#›</a:t>
            </a:fld>
            <a:endParaRPr lang="en-US"/>
          </a:p>
        </p:txBody>
      </p:sp>
    </p:spTree>
    <p:extLst>
      <p:ext uri="{BB962C8B-B14F-4D97-AF65-F5344CB8AC3E}">
        <p14:creationId xmlns:p14="http://schemas.microsoft.com/office/powerpoint/2010/main" val="3172705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a:spLocks noChangeArrowheads="1"/>
          </p:cNvSpPr>
          <p:nvPr/>
        </p:nvSpPr>
        <p:spPr bwMode="auto">
          <a:xfrm>
            <a:off x="3636963" y="3005138"/>
            <a:ext cx="182562" cy="228600"/>
          </a:xfrm>
          <a:prstGeom prst="chevron">
            <a:avLst>
              <a:gd name="adj" fmla="val 50000"/>
            </a:avLst>
          </a:prstGeom>
          <a:gradFill rotWithShape="1">
            <a:gsLst>
              <a:gs pos="0">
                <a:srgbClr val="1389A6"/>
              </a:gs>
              <a:gs pos="72000">
                <a:srgbClr val="50B8DA"/>
              </a:gs>
              <a:gs pos="100000">
                <a:srgbClr val="7FC4DD"/>
              </a:gs>
            </a:gsLst>
            <a:lin ang="16200000"/>
          </a:gradFill>
          <a:ln w="3175" cap="rnd">
            <a:solidFill>
              <a:srgbClr val="1E768C"/>
            </a:solidFill>
            <a:miter lim="800000"/>
            <a:headEnd/>
            <a:tailEnd/>
          </a:ln>
          <a:effectLst>
            <a:outerShdw blurRad="63500" dist="26940" dir="5400000" rotWithShape="0">
              <a:srgbClr val="000000">
                <a:alpha val="45999"/>
              </a:srgbClr>
            </a:outerShdw>
          </a:effectLst>
        </p:spPr>
        <p:txBody>
          <a:bodyPr anchor="ctr"/>
          <a:lstStyle>
            <a:extLst/>
          </a:lstStyle>
          <a:p>
            <a:pPr>
              <a:defRPr/>
            </a:pPr>
            <a:endParaRPr kumimoji="0" lang="en-US">
              <a:solidFill>
                <a:schemeClr val="lt1"/>
              </a:solidFill>
              <a:latin typeface="+mn-lt"/>
              <a:ea typeface="+mn-ea"/>
              <a:cs typeface="+mn-cs"/>
            </a:endParaRPr>
          </a:p>
        </p:txBody>
      </p:sp>
      <p:sp>
        <p:nvSpPr>
          <p:cNvPr id="5" name="Chevron 4"/>
          <p:cNvSpPr>
            <a:spLocks noChangeArrowheads="1"/>
          </p:cNvSpPr>
          <p:nvPr/>
        </p:nvSpPr>
        <p:spPr bwMode="auto">
          <a:xfrm>
            <a:off x="3449638" y="3005138"/>
            <a:ext cx="184150" cy="228600"/>
          </a:xfrm>
          <a:prstGeom prst="chevron">
            <a:avLst>
              <a:gd name="adj" fmla="val 50000"/>
            </a:avLst>
          </a:prstGeom>
          <a:gradFill rotWithShape="1">
            <a:gsLst>
              <a:gs pos="0">
                <a:srgbClr val="1389A6"/>
              </a:gs>
              <a:gs pos="72000">
                <a:srgbClr val="50B8DA"/>
              </a:gs>
              <a:gs pos="100000">
                <a:srgbClr val="7FC4DD"/>
              </a:gs>
            </a:gsLst>
            <a:lin ang="16200000"/>
          </a:gradFill>
          <a:ln w="3175" cap="rnd">
            <a:solidFill>
              <a:srgbClr val="1E768C"/>
            </a:solidFill>
            <a:miter lim="800000"/>
            <a:headEnd/>
            <a:tailEnd/>
          </a:ln>
          <a:effectLst>
            <a:outerShdw blurRad="63500" dist="26940" dir="5400000" rotWithShape="0">
              <a:srgbClr val="000000">
                <a:alpha val="45999"/>
              </a:srgbClr>
            </a:outerShdw>
          </a:effectLst>
        </p:spPr>
        <p:txBody>
          <a:bodyPr anchor="ctr"/>
          <a:lstStyle>
            <a:extLst/>
          </a:lstStyle>
          <a:p>
            <a:pPr>
              <a:defRPr/>
            </a:pPr>
            <a:endParaRPr kumimoji="0" lang="en-US">
              <a:solidFill>
                <a:schemeClr val="lt1"/>
              </a:solidFill>
              <a:latin typeface="+mn-lt"/>
              <a:ea typeface="+mn-ea"/>
              <a:cs typeface="+mn-cs"/>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smtClean="0"/>
            </a:lvl1pPr>
          </a:lstStyle>
          <a:p>
            <a:pPr>
              <a:defRPr/>
            </a:pPr>
            <a:fld id="{4A936D93-7D75-6B40-8DD9-447769EE3B77}" type="slidenum">
              <a:rPr lang="en-US"/>
              <a:pPr>
                <a:defRPr/>
              </a:pPr>
              <a:t>‹#›</a:t>
            </a:fld>
            <a:endParaRPr lang="en-US"/>
          </a:p>
        </p:txBody>
      </p:sp>
    </p:spTree>
    <p:extLst>
      <p:ext uri="{BB962C8B-B14F-4D97-AF65-F5344CB8AC3E}">
        <p14:creationId xmlns:p14="http://schemas.microsoft.com/office/powerpoint/2010/main" val="66935273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smtClean="0"/>
            </a:lvl1pPr>
          </a:lstStyle>
          <a:p>
            <a:pPr>
              <a:defRPr/>
            </a:pPr>
            <a:fld id="{D154ACAF-3C28-0449-B181-BF2B8EDFFCA7}" type="slidenum">
              <a:rPr lang="en-US"/>
              <a:pPr>
                <a:defRPr/>
              </a:pPr>
              <a:t>‹#›</a:t>
            </a:fld>
            <a:endParaRPr lang="en-US"/>
          </a:p>
        </p:txBody>
      </p:sp>
    </p:spTree>
    <p:extLst>
      <p:ext uri="{BB962C8B-B14F-4D97-AF65-F5344CB8AC3E}">
        <p14:creationId xmlns:p14="http://schemas.microsoft.com/office/powerpoint/2010/main" val="1859753017"/>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smtClean="0"/>
            </a:lvl1pPr>
          </a:lstStyle>
          <a:p>
            <a:pPr>
              <a:defRPr/>
            </a:pPr>
            <a:fld id="{43388733-F4E3-074F-9186-6C962C3CF13B}" type="slidenum">
              <a:rPr lang="en-US"/>
              <a:pPr>
                <a:defRPr/>
              </a:pPr>
              <a:t>‹#›</a:t>
            </a:fld>
            <a:endParaRPr lang="en-US"/>
          </a:p>
        </p:txBody>
      </p:sp>
    </p:spTree>
    <p:extLst>
      <p:ext uri="{BB962C8B-B14F-4D97-AF65-F5344CB8AC3E}">
        <p14:creationId xmlns:p14="http://schemas.microsoft.com/office/powerpoint/2010/main" val="379243090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smtClean="0"/>
            </a:lvl1pPr>
          </a:lstStyle>
          <a:p>
            <a:pPr>
              <a:defRPr/>
            </a:pPr>
            <a:fld id="{FFE67397-5DAC-C24D-902C-957360F55B89}" type="slidenum">
              <a:rPr lang="en-US"/>
              <a:pPr>
                <a:defRPr/>
              </a:pPr>
              <a:t>‹#›</a:t>
            </a:fld>
            <a:endParaRPr lang="en-US"/>
          </a:p>
        </p:txBody>
      </p:sp>
    </p:spTree>
    <p:extLst>
      <p:ext uri="{BB962C8B-B14F-4D97-AF65-F5344CB8AC3E}">
        <p14:creationId xmlns:p14="http://schemas.microsoft.com/office/powerpoint/2010/main" val="1871495411"/>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5B7DD98E-733D-EE4F-875E-60E4F47BB86A}" type="slidenum">
              <a:rPr lang="en-US"/>
              <a:pPr>
                <a:defRPr/>
              </a:pPr>
              <a:t>‹#›</a:t>
            </a:fld>
            <a:endParaRPr lang="en-US"/>
          </a:p>
        </p:txBody>
      </p:sp>
    </p:spTree>
    <p:extLst>
      <p:ext uri="{BB962C8B-B14F-4D97-AF65-F5344CB8AC3E}">
        <p14:creationId xmlns:p14="http://schemas.microsoft.com/office/powerpoint/2010/main" val="3259093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smtClean="0"/>
            </a:lvl1pPr>
          </a:lstStyle>
          <a:p>
            <a:pPr>
              <a:defRPr/>
            </a:pPr>
            <a:fld id="{859CF3F9-F35A-834F-A735-A79A9939E48F}" type="slidenum">
              <a:rPr lang="en-US"/>
              <a:pPr>
                <a:defRPr/>
              </a:pPr>
              <a:t>‹#›</a:t>
            </a:fld>
            <a:endParaRPr lang="en-US"/>
          </a:p>
        </p:txBody>
      </p:sp>
    </p:spTree>
    <p:extLst>
      <p:ext uri="{BB962C8B-B14F-4D97-AF65-F5344CB8AC3E}">
        <p14:creationId xmlns:p14="http://schemas.microsoft.com/office/powerpoint/2010/main" val="4018588834"/>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kumimoji="0" lang="en-US">
              <a:latin typeface="Times New Roman" pitchFamily="18" charset="0"/>
              <a:ea typeface="+mn-ea"/>
              <a:cs typeface="Arial" charset="0"/>
            </a:endParaRPr>
          </a:p>
        </p:txBody>
      </p:sp>
      <p:sp>
        <p:nvSpPr>
          <p:cNvPr id="6" name="Freeform 15"/>
          <p:cNvSpPr>
            <a:spLocks/>
          </p:cNvSpPr>
          <p:nvPr/>
        </p:nvSpPr>
        <p:spPr bwMode="auto">
          <a:xfrm>
            <a:off x="485775" y="5938838"/>
            <a:ext cx="3690938" cy="933450"/>
          </a:xfrm>
          <a:custGeom>
            <a:avLst/>
            <a:gdLst>
              <a:gd name="T0" fmla="*/ 0 w 5591"/>
              <a:gd name="T1" fmla="*/ 0 h 588"/>
              <a:gd name="T2" fmla="*/ 5760 w 5591"/>
              <a:gd name="T3" fmla="*/ 0 h 588"/>
              <a:gd name="T4" fmla="*/ 5760 w 5591"/>
              <a:gd name="T5" fmla="*/ 528 h 588"/>
              <a:gd name="T6" fmla="*/ 48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a:spLocks noChangeArrowheads="1"/>
          </p:cNvSpPr>
          <p:nvPr/>
        </p:nvSpPr>
        <p:spPr bwMode="auto">
          <a:xfrm>
            <a:off x="8664575" y="4987925"/>
            <a:ext cx="182563" cy="228600"/>
          </a:xfrm>
          <a:prstGeom prst="chevron">
            <a:avLst>
              <a:gd name="adj" fmla="val 50000"/>
            </a:avLst>
          </a:prstGeom>
          <a:gradFill rotWithShape="1">
            <a:gsLst>
              <a:gs pos="0">
                <a:srgbClr val="1389A6"/>
              </a:gs>
              <a:gs pos="72000">
                <a:srgbClr val="50B8DA"/>
              </a:gs>
              <a:gs pos="100000">
                <a:srgbClr val="7FC4DD"/>
              </a:gs>
            </a:gsLst>
            <a:lin ang="16200000"/>
          </a:gradFill>
          <a:ln w="3175" cap="rnd">
            <a:solidFill>
              <a:srgbClr val="1E768C"/>
            </a:solidFill>
            <a:miter lim="800000"/>
            <a:headEnd/>
            <a:tailEnd/>
          </a:ln>
          <a:effectLst>
            <a:outerShdw blurRad="63500" dist="26940" dir="5400000" rotWithShape="0">
              <a:srgbClr val="000000">
                <a:alpha val="45999"/>
              </a:srgbClr>
            </a:outerShdw>
          </a:effectLst>
        </p:spPr>
        <p:txBody>
          <a:bodyPr anchor="ctr"/>
          <a:lstStyle>
            <a:extLst/>
          </a:lstStyle>
          <a:p>
            <a:pPr>
              <a:defRPr/>
            </a:pPr>
            <a:endParaRPr kumimoji="0" lang="en-US">
              <a:solidFill>
                <a:schemeClr val="lt1"/>
              </a:solidFill>
              <a:latin typeface="+mn-lt"/>
              <a:ea typeface="+mn-ea"/>
              <a:cs typeface="+mn-cs"/>
            </a:endParaRPr>
          </a:p>
        </p:txBody>
      </p:sp>
      <p:sp>
        <p:nvSpPr>
          <p:cNvPr id="10" name="Chevron 9"/>
          <p:cNvSpPr>
            <a:spLocks noChangeArrowheads="1"/>
          </p:cNvSpPr>
          <p:nvPr/>
        </p:nvSpPr>
        <p:spPr bwMode="auto">
          <a:xfrm>
            <a:off x="8477250" y="4987925"/>
            <a:ext cx="182563" cy="228600"/>
          </a:xfrm>
          <a:prstGeom prst="chevron">
            <a:avLst>
              <a:gd name="adj" fmla="val 50000"/>
            </a:avLst>
          </a:prstGeom>
          <a:gradFill rotWithShape="1">
            <a:gsLst>
              <a:gs pos="0">
                <a:srgbClr val="1389A6"/>
              </a:gs>
              <a:gs pos="72000">
                <a:srgbClr val="50B8DA"/>
              </a:gs>
              <a:gs pos="100000">
                <a:srgbClr val="7FC4DD"/>
              </a:gs>
            </a:gsLst>
            <a:lin ang="16200000"/>
          </a:gradFill>
          <a:ln w="3175" cap="rnd">
            <a:solidFill>
              <a:srgbClr val="1E768C"/>
            </a:solidFill>
            <a:miter lim="800000"/>
            <a:headEnd/>
            <a:tailEnd/>
          </a:ln>
          <a:effectLst>
            <a:outerShdw blurRad="63500" dist="26940" dir="5400000" rotWithShape="0">
              <a:srgbClr val="000000">
                <a:alpha val="45999"/>
              </a:srgbClr>
            </a:outerShdw>
          </a:effectLst>
        </p:spPr>
        <p:txBody>
          <a:bodyPr anchor="ctr"/>
          <a:lstStyle>
            <a:extLst/>
          </a:lstStyle>
          <a:p>
            <a:pPr>
              <a:defRPr/>
            </a:pPr>
            <a:endParaRPr kumimoji="0" lang="en-US">
              <a:solidFill>
                <a:schemeClr val="lt1"/>
              </a:solidFill>
              <a:latin typeface="+mn-lt"/>
              <a:ea typeface="+mn-ea"/>
              <a:cs typeface="+mn-cs"/>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smtClean="0"/>
            </a:lvl1pPr>
          </a:lstStyle>
          <a:p>
            <a:pPr>
              <a:defRPr/>
            </a:pPr>
            <a:fld id="{D26DEBB4-89D3-574B-9556-FC96B2F42247}" type="slidenum">
              <a:rPr lang="en-US"/>
              <a:pPr>
                <a:defRPr/>
              </a:pPr>
              <a:t>‹#›</a:t>
            </a:fld>
            <a:endParaRPr lang="en-US"/>
          </a:p>
        </p:txBody>
      </p:sp>
    </p:spTree>
    <p:extLst>
      <p:ext uri="{BB962C8B-B14F-4D97-AF65-F5344CB8AC3E}">
        <p14:creationId xmlns:p14="http://schemas.microsoft.com/office/powerpoint/2010/main" val="355917166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kumimoji="0" lang="en-US">
              <a:latin typeface="Times New Roman" pitchFamily="18" charset="0"/>
              <a:ea typeface="+mn-ea"/>
              <a:cs typeface="Arial" charset="0"/>
            </a:endParaRPr>
          </a:p>
        </p:txBody>
      </p:sp>
      <p:sp>
        <p:nvSpPr>
          <p:cNvPr id="1027" name="Freeform 11"/>
          <p:cNvSpPr>
            <a:spLocks/>
          </p:cNvSpPr>
          <p:nvPr/>
        </p:nvSpPr>
        <p:spPr bwMode="auto">
          <a:xfrm>
            <a:off x="485775" y="5938838"/>
            <a:ext cx="3690938" cy="933450"/>
          </a:xfrm>
          <a:custGeom>
            <a:avLst/>
            <a:gdLst>
              <a:gd name="T0" fmla="*/ 0 w 5591"/>
              <a:gd name="T1" fmla="*/ 0 h 588"/>
              <a:gd name="T2" fmla="*/ 5760 w 5591"/>
              <a:gd name="T3" fmla="*/ 0 h 588"/>
              <a:gd name="T4" fmla="*/ 5760 w 5591"/>
              <a:gd name="T5" fmla="*/ 528 h 588"/>
              <a:gd name="T6" fmla="*/ 48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endParaRPr lang="en-US"/>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latin typeface="Times New Roman" pitchFamily="18" charset="0"/>
                <a:ea typeface="+mn-ea"/>
                <a:cs typeface="Arial" charset="0"/>
              </a:defRPr>
            </a:lvl1pPr>
            <a:extLst/>
          </a:lstStyle>
          <a:p>
            <a:pPr>
              <a:defRPr/>
            </a:pPr>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latin typeface="Times New Roman" pitchFamily="18" charset="0"/>
                <a:ea typeface="+mn-ea"/>
                <a:cs typeface="Arial" charset="0"/>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a:defRPr kumimoji="0" sz="1000" smtClean="0">
                <a:cs typeface="Arial" charset="0"/>
              </a:defRPr>
            </a:lvl1pPr>
          </a:lstStyle>
          <a:p>
            <a:pPr>
              <a:defRPr/>
            </a:pPr>
            <a:fld id="{F0393352-B9B5-7B4F-BF36-2E05E343585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1" r:id="rId1"/>
    <p:sldLayoutId id="2147483707" r:id="rId2"/>
    <p:sldLayoutId id="2147483712" r:id="rId3"/>
    <p:sldLayoutId id="2147483713" r:id="rId4"/>
    <p:sldLayoutId id="2147483714" r:id="rId5"/>
    <p:sldLayoutId id="2147483715" r:id="rId6"/>
    <p:sldLayoutId id="2147483708" r:id="rId7"/>
    <p:sldLayoutId id="2147483716" r:id="rId8"/>
    <p:sldLayoutId id="2147483717" r:id="rId9"/>
    <p:sldLayoutId id="2147483709" r:id="rId10"/>
    <p:sldLayoutId id="2147483710" r:id="rId11"/>
  </p:sldLayoutIdLst>
  <p:hf hdr="0" ft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4100" b="1">
          <a:solidFill>
            <a:schemeClr val="tx2"/>
          </a:solidFill>
          <a:latin typeface="Lucida Sans Unicode" charset="0"/>
          <a:ea typeface="ＭＳ Ｐゴシック" charset="0"/>
          <a:cs typeface="ＭＳ Ｐゴシック" charset="0"/>
        </a:defRPr>
      </a:lvl2pPr>
      <a:lvl3pPr algn="l" rtl="0" eaLnBrk="0" fontAlgn="base" hangingPunct="0">
        <a:spcBef>
          <a:spcPct val="0"/>
        </a:spcBef>
        <a:spcAft>
          <a:spcPct val="0"/>
        </a:spcAft>
        <a:defRPr sz="4100" b="1">
          <a:solidFill>
            <a:schemeClr val="tx2"/>
          </a:solidFill>
          <a:latin typeface="Lucida Sans Unicode" charset="0"/>
          <a:ea typeface="ＭＳ Ｐゴシック" charset="0"/>
          <a:cs typeface="ＭＳ Ｐゴシック" charset="0"/>
        </a:defRPr>
      </a:lvl3pPr>
      <a:lvl4pPr algn="l" rtl="0" eaLnBrk="0" fontAlgn="base" hangingPunct="0">
        <a:spcBef>
          <a:spcPct val="0"/>
        </a:spcBef>
        <a:spcAft>
          <a:spcPct val="0"/>
        </a:spcAft>
        <a:defRPr sz="4100" b="1">
          <a:solidFill>
            <a:schemeClr val="tx2"/>
          </a:solidFill>
          <a:latin typeface="Lucida Sans Unicode" charset="0"/>
          <a:ea typeface="ＭＳ Ｐゴシック" charset="0"/>
          <a:cs typeface="ＭＳ Ｐゴシック" charset="0"/>
        </a:defRPr>
      </a:lvl4pPr>
      <a:lvl5pPr algn="l" rtl="0" eaLnBrk="0" fontAlgn="base" hangingPunct="0">
        <a:spcBef>
          <a:spcPct val="0"/>
        </a:spcBef>
        <a:spcAft>
          <a:spcPct val="0"/>
        </a:spcAft>
        <a:defRPr sz="4100" b="1">
          <a:solidFill>
            <a:schemeClr val="tx2"/>
          </a:solidFill>
          <a:latin typeface="Lucida Sans Unicode" charset="0"/>
          <a:ea typeface="ＭＳ Ｐゴシック" charset="0"/>
          <a:cs typeface="ＭＳ Ｐゴシック" charset="0"/>
        </a:defRPr>
      </a:lvl5pPr>
      <a:lvl6pPr marL="457200" algn="l" rtl="0" fontAlgn="base">
        <a:spcBef>
          <a:spcPct val="0"/>
        </a:spcBef>
        <a:spcAft>
          <a:spcPct val="0"/>
        </a:spcAft>
        <a:defRPr sz="4100" b="1">
          <a:solidFill>
            <a:schemeClr val="tx2"/>
          </a:solidFill>
          <a:latin typeface="Lucida Sans Unicode" charset="0"/>
          <a:ea typeface="ＭＳ Ｐゴシック" charset="0"/>
        </a:defRPr>
      </a:lvl6pPr>
      <a:lvl7pPr marL="914400" algn="l" rtl="0" fontAlgn="base">
        <a:spcBef>
          <a:spcPct val="0"/>
        </a:spcBef>
        <a:spcAft>
          <a:spcPct val="0"/>
        </a:spcAft>
        <a:defRPr sz="4100" b="1">
          <a:solidFill>
            <a:schemeClr val="tx2"/>
          </a:solidFill>
          <a:latin typeface="Lucida Sans Unicode" charset="0"/>
          <a:ea typeface="ＭＳ Ｐゴシック" charset="0"/>
        </a:defRPr>
      </a:lvl7pPr>
      <a:lvl8pPr marL="1371600" algn="l" rtl="0" fontAlgn="base">
        <a:spcBef>
          <a:spcPct val="0"/>
        </a:spcBef>
        <a:spcAft>
          <a:spcPct val="0"/>
        </a:spcAft>
        <a:defRPr sz="4100" b="1">
          <a:solidFill>
            <a:schemeClr val="tx2"/>
          </a:solidFill>
          <a:latin typeface="Lucida Sans Unicode" charset="0"/>
          <a:ea typeface="ＭＳ Ｐゴシック" charset="0"/>
        </a:defRPr>
      </a:lvl8pPr>
      <a:lvl9pPr marL="1828800" algn="l" rtl="0" fontAlgn="base">
        <a:spcBef>
          <a:spcPct val="0"/>
        </a:spcBef>
        <a:spcAft>
          <a:spcPct val="0"/>
        </a:spcAft>
        <a:defRPr sz="4100" b="1">
          <a:solidFill>
            <a:schemeClr val="tx2"/>
          </a:solidFill>
          <a:latin typeface="Lucida Sans Unicode" charset="0"/>
          <a:ea typeface="ＭＳ Ｐゴシック"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charset="0"/>
        <a:buChar char=""/>
        <a:defRPr sz="2700" kern="1200">
          <a:solidFill>
            <a:schemeClr val="tx1"/>
          </a:solidFill>
          <a:latin typeface="+mn-lt"/>
          <a:ea typeface="ＭＳ Ｐゴシック" charset="0"/>
          <a:cs typeface="ＭＳ Ｐゴシック" charset="0"/>
        </a:defRPr>
      </a:lvl1pPr>
      <a:lvl2pPr marL="620713" indent="-228600" algn="l" rtl="0" eaLnBrk="0" fontAlgn="base" hangingPunct="0">
        <a:spcBef>
          <a:spcPts val="325"/>
        </a:spcBef>
        <a:spcAft>
          <a:spcPct val="0"/>
        </a:spcAft>
        <a:buClr>
          <a:schemeClr val="accent1"/>
        </a:buClr>
        <a:buFont typeface="Verdana" charset="0"/>
        <a:buChar char="◦"/>
        <a:defRPr sz="2300" kern="1200">
          <a:solidFill>
            <a:schemeClr val="tx1"/>
          </a:solidFill>
          <a:latin typeface="+mn-lt"/>
          <a:ea typeface="ＭＳ Ｐゴシック" charset="0"/>
          <a:cs typeface="+mn-cs"/>
        </a:defRPr>
      </a:lvl2pPr>
      <a:lvl3pPr marL="858838" indent="-228600" algn="l" rtl="0" eaLnBrk="0" fontAlgn="base" hangingPunct="0">
        <a:spcBef>
          <a:spcPts val="350"/>
        </a:spcBef>
        <a:spcAft>
          <a:spcPct val="0"/>
        </a:spcAft>
        <a:buClr>
          <a:schemeClr val="accent2"/>
        </a:buClr>
        <a:buSzPct val="100000"/>
        <a:buFont typeface="Wingdings 2" charset="0"/>
        <a:buChar char=""/>
        <a:defRPr sz="2100" kern="1200">
          <a:solidFill>
            <a:schemeClr val="tx1"/>
          </a:solidFill>
          <a:latin typeface="+mn-lt"/>
          <a:ea typeface="ＭＳ Ｐゴシック" charset="0"/>
          <a:cs typeface="+mn-cs"/>
        </a:defRPr>
      </a:lvl3pPr>
      <a:lvl4pPr marL="1143000" indent="-228600" algn="l" rtl="0" eaLnBrk="0" fontAlgn="base" hangingPunct="0">
        <a:spcBef>
          <a:spcPts val="350"/>
        </a:spcBef>
        <a:spcAft>
          <a:spcPct val="0"/>
        </a:spcAft>
        <a:buClr>
          <a:schemeClr val="accent2"/>
        </a:buClr>
        <a:buFont typeface="Wingdings 2" charset="0"/>
        <a:buChar char=""/>
        <a:defRPr sz="1900" kern="1200">
          <a:solidFill>
            <a:schemeClr val="tx1"/>
          </a:solidFill>
          <a:latin typeface="+mn-lt"/>
          <a:ea typeface="ＭＳ Ｐゴシック" charset="0"/>
          <a:cs typeface="+mn-cs"/>
        </a:defRPr>
      </a:lvl4pPr>
      <a:lvl5pPr marL="1371600" indent="-228600" algn="l" rtl="0" eaLnBrk="0" fontAlgn="base" hangingPunct="0">
        <a:spcBef>
          <a:spcPts val="350"/>
        </a:spcBef>
        <a:spcAft>
          <a:spcPct val="0"/>
        </a:spcAft>
        <a:buClr>
          <a:schemeClr val="accent2"/>
        </a:buClr>
        <a:buFont typeface="Wingdings 2" charset="0"/>
        <a:buChar char=""/>
        <a:defRPr kern="1200">
          <a:solidFill>
            <a:schemeClr val="tx1"/>
          </a:solidFill>
          <a:latin typeface="+mn-lt"/>
          <a:ea typeface="ＭＳ Ｐゴシック" charset="0"/>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4.emf"/></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emf"/></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fontAlgn="auto" hangingPunct="1">
              <a:spcAft>
                <a:spcPts val="0"/>
              </a:spcAft>
              <a:defRPr/>
            </a:pPr>
            <a:r>
              <a:rPr lang="sr-Cyrl-CS" sz="3200">
                <a:ea typeface="+mj-ea"/>
                <a:cs typeface="+mj-cs"/>
              </a:rPr>
              <a:t>ПРИМЕНА МСФИ 7: ОБЈАВЉИВАЊА О ФИНАНСИЈСКИМ ИНСТРУМЕНТИМА</a:t>
            </a:r>
            <a:endParaRPr lang="en-US" sz="3200">
              <a:ea typeface="+mj-ea"/>
              <a:cs typeface="+mj-cs"/>
            </a:endParaRPr>
          </a:p>
        </p:txBody>
      </p:sp>
      <p:sp>
        <p:nvSpPr>
          <p:cNvPr id="14338" name="Rectangle 3"/>
          <p:cNvSpPr>
            <a:spLocks noGrp="1" noChangeArrowheads="1"/>
          </p:cNvSpPr>
          <p:nvPr>
            <p:ph type="subTitle" idx="1"/>
          </p:nvPr>
        </p:nvSpPr>
        <p:spPr>
          <a:xfrm>
            <a:off x="685800" y="3611563"/>
            <a:ext cx="7772400" cy="1200150"/>
          </a:xfrm>
        </p:spPr>
        <p:txBody>
          <a:bodyPr/>
          <a:lstStyle/>
          <a:p>
            <a:pPr marR="0" eaLnBrk="1" hangingPunct="1"/>
            <a:r>
              <a:rPr lang="sr-Cyrl-CS">
                <a:latin typeface="Lucida Sans Unicode" charset="0"/>
              </a:rPr>
              <a:t>Др Ката Шкарић Јовановић</a:t>
            </a:r>
            <a:endParaRPr lang="en-US">
              <a:latin typeface="Lucida Sans Unicode" charset="0"/>
            </a:endParaRPr>
          </a:p>
        </p:txBody>
      </p:sp>
      <p:sp>
        <p:nvSpPr>
          <p:cNvPr id="14339" name="Rectangle 7"/>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FEDBE216-CDE3-E646-B3A3-CA0017538841}" type="slidenum">
              <a:rPr kumimoji="0" lang="en-US" sz="1000">
                <a:solidFill>
                  <a:srgbClr val="FFFFFF"/>
                </a:solidFill>
              </a:rPr>
              <a:pPr eaLnBrk="1" hangingPunct="1"/>
              <a:t>1</a:t>
            </a:fld>
            <a:endParaRPr kumimoji="0" lang="en-US" sz="100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noChangeArrowheads="1"/>
          </p:cNvSpPr>
          <p:nvPr>
            <p:ph idx="1"/>
          </p:nvPr>
        </p:nvSpPr>
        <p:spPr/>
        <p:txBody>
          <a:bodyPr/>
          <a:lstStyle/>
          <a:p>
            <a:pPr eaLnBrk="1" hangingPunct="1"/>
            <a:r>
              <a:rPr lang="sr-Cyrl-CS">
                <a:latin typeface="Lucida Sans Unicode" charset="0"/>
              </a:rPr>
              <a:t>Услов за формирање класа:</a:t>
            </a:r>
          </a:p>
          <a:p>
            <a:pPr eaLnBrk="1" hangingPunct="1"/>
            <a:r>
              <a:rPr lang="sr-Cyrl-CS">
                <a:latin typeface="Lucida Sans Unicode" charset="0"/>
              </a:rPr>
              <a:t>У Извештају о финансијском положају (билансу стања) мора бити створена могућност за потребну рекласификацију позиција, према наведеном критеријуму.</a:t>
            </a:r>
            <a:r>
              <a:rPr lang="en-US">
                <a:latin typeface="Lucida Sans Unicode" charset="0"/>
              </a:rPr>
              <a:t> </a:t>
            </a:r>
            <a:endParaRPr lang="sr-Cyrl-CS">
              <a:latin typeface="Lucida Sans Unicode" charset="0"/>
            </a:endParaRPr>
          </a:p>
          <a:p>
            <a:pPr eaLnBrk="1" hangingPunct="1"/>
            <a:endParaRPr lang="sr-Cyrl-CS">
              <a:latin typeface="Lucida Sans Unicode" charset="0"/>
            </a:endParaRPr>
          </a:p>
        </p:txBody>
      </p:sp>
      <p:sp>
        <p:nvSpPr>
          <p:cNvPr id="2355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52B56AFB-0F40-3744-B6EB-56EE6C2A9F6A}" type="slidenum">
              <a:rPr kumimoji="0" lang="en-US" sz="1000"/>
              <a:pPr eaLnBrk="1" hangingPunct="1"/>
              <a:t>10</a:t>
            </a:fld>
            <a:endParaRPr kumimoji="0" lang="en-US" sz="1000"/>
          </a:p>
        </p:txBody>
      </p:sp>
      <p:sp>
        <p:nvSpPr>
          <p:cNvPr id="32770"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4000">
                <a:ea typeface="+mj-ea"/>
                <a:cs typeface="+mj-cs"/>
              </a:rPr>
              <a:t>Класе финансијских инструмената</a:t>
            </a:r>
            <a:endParaRPr lang="en-US" sz="4000">
              <a:ea typeface="+mj-ea"/>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idx="1"/>
          </p:nvPr>
        </p:nvSpPr>
        <p:spPr/>
        <p:txBody>
          <a:bodyPr/>
          <a:lstStyle/>
          <a:p>
            <a:pPr eaLnBrk="1" hangingPunct="1"/>
            <a:endParaRPr lang="sr-Cyrl-CS">
              <a:latin typeface="Lucida Sans Unicode" charset="0"/>
            </a:endParaRPr>
          </a:p>
          <a:p>
            <a:pPr eaLnBrk="1" hangingPunct="1"/>
            <a:r>
              <a:rPr lang="sr-Cyrl-CS">
                <a:latin typeface="Lucida Sans Unicode" charset="0"/>
              </a:rPr>
              <a:t>Класе финансијских инструмената за објављивање </a:t>
            </a:r>
            <a:r>
              <a:rPr lang="sr-Cyrl-CS">
                <a:solidFill>
                  <a:schemeClr val="accent2"/>
                </a:solidFill>
                <a:latin typeface="Lucida Sans Unicode" charset="0"/>
              </a:rPr>
              <a:t>нису једнаке </a:t>
            </a:r>
            <a:r>
              <a:rPr lang="sr-Cyrl-CS">
                <a:latin typeface="Lucida Sans Unicode" charset="0"/>
              </a:rPr>
              <a:t>категоријама финансијских средстава формираним за потребе процењивања.  </a:t>
            </a:r>
            <a:endParaRPr lang="en-US">
              <a:latin typeface="Lucida Sans Unicode" charset="0"/>
            </a:endParaRPr>
          </a:p>
          <a:p>
            <a:pPr eaLnBrk="1" hangingPunct="1"/>
            <a:endParaRPr lang="en-US">
              <a:latin typeface="Lucida Sans Unicode" charset="0"/>
            </a:endParaRPr>
          </a:p>
        </p:txBody>
      </p:sp>
      <p:sp>
        <p:nvSpPr>
          <p:cNvPr id="2457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2F572492-D032-8D43-BFC7-0FDA34BDEE59}" type="slidenum">
              <a:rPr kumimoji="0" lang="en-US" sz="1000"/>
              <a:pPr eaLnBrk="1" hangingPunct="1"/>
              <a:t>11</a:t>
            </a:fld>
            <a:endParaRPr kumimoji="0" lang="en-US" sz="1000"/>
          </a:p>
        </p:txBody>
      </p:sp>
      <p:sp>
        <p:nvSpPr>
          <p:cNvPr id="33794"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4000">
                <a:ea typeface="+mj-ea"/>
                <a:cs typeface="+mj-cs"/>
              </a:rPr>
              <a:t>Класе финансијских инструмената</a:t>
            </a:r>
            <a:endParaRPr lang="en-US" sz="4000">
              <a:ea typeface="+mj-ea"/>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Grp="1" noChangeArrowheads="1"/>
          </p:cNvSpPr>
          <p:nvPr>
            <p:ph idx="1"/>
          </p:nvPr>
        </p:nvSpPr>
        <p:spPr/>
        <p:txBody>
          <a:bodyPr/>
          <a:lstStyle/>
          <a:p>
            <a:pPr eaLnBrk="1" hangingPunct="1">
              <a:lnSpc>
                <a:spcPct val="90000"/>
              </a:lnSpc>
            </a:pPr>
            <a:r>
              <a:rPr lang="sr-Cyrl-CS" sz="2800">
                <a:latin typeface="Lucida Sans Unicode" charset="0"/>
              </a:rPr>
              <a:t>МСФИ 7 – Финансијски инструменти: објављивања поред стандарда у ужем смислу садржи додатак А у коме се налазе дефиниције, додатак Б који је водич за примену, додатак Ц у коме су исказане промене у другим стандардима а које су иницирање усвајањем МСФИ 7 и додатак Д у коме треба да  буду исказани измене у ИФРС 7, ако нису примењене измене у МРС 39 у вези са опцијом фер вредности.</a:t>
            </a:r>
            <a:endParaRPr lang="en-US" sz="2800">
              <a:latin typeface="Lucida Sans Unicode" charset="0"/>
            </a:endParaRPr>
          </a:p>
        </p:txBody>
      </p:sp>
      <p:sp>
        <p:nvSpPr>
          <p:cNvPr id="2560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639D2902-76C6-BD4D-988C-A77D755F14CC}" type="slidenum">
              <a:rPr kumimoji="0" lang="en-US" sz="1000"/>
              <a:pPr eaLnBrk="1" hangingPunct="1"/>
              <a:t>12</a:t>
            </a:fld>
            <a:endParaRPr kumimoji="0" lang="en-US" sz="1000"/>
          </a:p>
        </p:txBody>
      </p:sp>
      <p:sp>
        <p:nvSpPr>
          <p:cNvPr id="34818"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Делокруг МСФИ 7</a:t>
            </a:r>
            <a:endParaRPr lang="en-US">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idx="1"/>
          </p:nvPr>
        </p:nvSpPr>
        <p:spPr/>
        <p:txBody>
          <a:bodyPr/>
          <a:lstStyle/>
          <a:p>
            <a:pPr eaLnBrk="1" hangingPunct="1"/>
            <a:r>
              <a:rPr lang="sr-Cyrl-CS">
                <a:latin typeface="Lucida Sans Unicode" charset="0"/>
              </a:rPr>
              <a:t>Објављивања која се односе на признавање, држање и престанак признавања финансијских инструмената, садржана у ИФРС 7 имају се стога применити на једнак начин у свим пословним ентитетима која поседују финансијске инструменте.</a:t>
            </a:r>
            <a:endParaRPr lang="en-US">
              <a:latin typeface="Lucida Sans Unicode" charset="0"/>
            </a:endParaRPr>
          </a:p>
        </p:txBody>
      </p:sp>
      <p:sp>
        <p:nvSpPr>
          <p:cNvPr id="2662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C0867CB5-DFB4-B144-A274-643ADDF2D470}" type="slidenum">
              <a:rPr kumimoji="0" lang="en-US" sz="1000"/>
              <a:pPr eaLnBrk="1" hangingPunct="1"/>
              <a:t>13</a:t>
            </a:fld>
            <a:endParaRPr kumimoji="0" lang="en-US" sz="1000"/>
          </a:p>
        </p:txBody>
      </p:sp>
      <p:sp>
        <p:nvSpPr>
          <p:cNvPr id="24578" name="Rectangle 2"/>
          <p:cNvSpPr>
            <a:spLocks noGrp="1" noChangeArrowheads="1"/>
          </p:cNvSpPr>
          <p:nvPr>
            <p:ph type="title"/>
          </p:nvPr>
        </p:nvSpPr>
        <p:spPr>
          <a:xfrm>
            <a:off x="755650" y="0"/>
            <a:ext cx="7772400" cy="1143000"/>
          </a:xfrm>
        </p:spPr>
        <p:txBody>
          <a:bodyPr/>
          <a:lstStyle/>
          <a:p>
            <a:pPr eaLnBrk="1" fontAlgn="auto" hangingPunct="1">
              <a:spcAft>
                <a:spcPts val="0"/>
              </a:spcAft>
              <a:defRPr/>
            </a:pPr>
            <a:r>
              <a:rPr lang="sr-Cyrl-CS">
                <a:ea typeface="+mj-ea"/>
                <a:cs typeface="+mj-cs"/>
              </a:rPr>
              <a:t>Делокруг МСФИ 7</a:t>
            </a:r>
            <a:endParaRPr lang="en-US">
              <a:ea typeface="+mj-ea"/>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3"/>
          <p:cNvSpPr>
            <a:spLocks noGrp="1" noChangeArrowheads="1"/>
          </p:cNvSpPr>
          <p:nvPr>
            <p:ph idx="1"/>
          </p:nvPr>
        </p:nvSpPr>
        <p:spPr/>
        <p:txBody>
          <a:bodyPr/>
          <a:lstStyle/>
          <a:p>
            <a:pPr marL="609600" indent="-609600" eaLnBrk="1" hangingPunct="1"/>
            <a:r>
              <a:rPr lang="sr-Cyrl-CS" sz="2800">
                <a:latin typeface="Lucida Sans Unicode" charset="0"/>
              </a:rPr>
              <a:t>1. </a:t>
            </a:r>
            <a:r>
              <a:rPr lang="ru-RU" sz="2800" b="1">
                <a:latin typeface="Lucida Sans Unicode" charset="0"/>
              </a:rPr>
              <a:t>Подаци о значају финансијских инструмената у Извештају о финансијском положају  и о методама билансирања</a:t>
            </a:r>
            <a:endParaRPr lang="en-US" sz="2800">
              <a:latin typeface="Lucida Sans Unicode" charset="0"/>
            </a:endParaRPr>
          </a:p>
          <a:p>
            <a:pPr marL="609600" indent="-609600" eaLnBrk="1" hangingPunct="1"/>
            <a:r>
              <a:rPr lang="sr-Cyrl-CS" sz="2800">
                <a:latin typeface="Lucida Sans Unicode" charset="0"/>
              </a:rPr>
              <a:t>2. </a:t>
            </a:r>
            <a:r>
              <a:rPr lang="sr-Cyrl-CS" sz="2800" b="1">
                <a:latin typeface="Lucida Sans Unicode" charset="0"/>
              </a:rPr>
              <a:t>Обавезни подаци за биланс успеха односно Извештај о укупном резултату</a:t>
            </a:r>
            <a:endParaRPr lang="en-US" sz="2800">
              <a:latin typeface="Lucida Sans Unicode" charset="0"/>
            </a:endParaRPr>
          </a:p>
          <a:p>
            <a:pPr marL="609600" indent="-609600" eaLnBrk="1" hangingPunct="1"/>
            <a:r>
              <a:rPr lang="sr-Cyrl-CS" sz="2800">
                <a:latin typeface="Lucida Sans Unicode" charset="0"/>
              </a:rPr>
              <a:t>3. </a:t>
            </a:r>
            <a:r>
              <a:rPr lang="sr-Cyrl-CS" sz="2800" b="1">
                <a:latin typeface="Lucida Sans Unicode" charset="0"/>
              </a:rPr>
              <a:t>Остали обавезни подаци</a:t>
            </a:r>
            <a:endParaRPr lang="en-US" sz="2800">
              <a:latin typeface="Lucida Sans Unicode" charset="0"/>
            </a:endParaRPr>
          </a:p>
          <a:p>
            <a:pPr marL="609600" indent="-609600" eaLnBrk="1" hangingPunct="1"/>
            <a:r>
              <a:rPr lang="sr-Cyrl-CS" sz="2800">
                <a:latin typeface="Lucida Sans Unicode" charset="0"/>
              </a:rPr>
              <a:t>4. </a:t>
            </a:r>
            <a:r>
              <a:rPr lang="sr-Cyrl-CS" sz="2800" b="1">
                <a:latin typeface="Lucida Sans Unicode" charset="0"/>
              </a:rPr>
              <a:t>Обавеза објављивања врста и степена изложености ризицима по основу финансијских инструмената</a:t>
            </a:r>
            <a:endParaRPr lang="en-US" sz="2800" b="1">
              <a:latin typeface="Lucida Sans Unicode" charset="0"/>
            </a:endParaRPr>
          </a:p>
        </p:txBody>
      </p:sp>
      <p:sp>
        <p:nvSpPr>
          <p:cNvPr id="2765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4E9B4E60-BB12-8B42-8D68-9B27F7C5E9C6}" type="slidenum">
              <a:rPr kumimoji="0" lang="en-US" sz="1000"/>
              <a:pPr eaLnBrk="1" hangingPunct="1"/>
              <a:t>14</a:t>
            </a:fld>
            <a:endParaRPr kumimoji="0" lang="en-US" sz="1000"/>
          </a:p>
        </p:txBody>
      </p:sp>
      <p:sp>
        <p:nvSpPr>
          <p:cNvPr id="25602"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Делокруг МСФИ 7</a:t>
            </a:r>
            <a:endParaRPr lang="en-US">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idx="1"/>
          </p:nvPr>
        </p:nvSpPr>
        <p:spPr/>
        <p:txBody>
          <a:bodyPr/>
          <a:lstStyle/>
          <a:p>
            <a:pPr eaLnBrk="1" hangingPunct="1">
              <a:lnSpc>
                <a:spcPct val="90000"/>
              </a:lnSpc>
            </a:pPr>
            <a:r>
              <a:rPr lang="sr-Cyrl-CS">
                <a:latin typeface="Lucida Sans Unicode" charset="0"/>
              </a:rPr>
              <a:t>Информације које корисницима финансијских извештаја треба да омогуће да процене врсту и обим ризика који резултирају из финансијских инструмената које банка поседује на дан извештавања.</a:t>
            </a:r>
          </a:p>
          <a:p>
            <a:pPr eaLnBrk="1" hangingPunct="1">
              <a:lnSpc>
                <a:spcPct val="90000"/>
              </a:lnSpc>
              <a:buFontTx/>
              <a:buNone/>
            </a:pPr>
            <a:r>
              <a:rPr lang="sr-Cyrl-CS">
                <a:latin typeface="Lucida Sans Unicode" charset="0"/>
              </a:rPr>
              <a:t>	Захтевани подаци концентрисани су на ризике који резултирају из инструмената и на управљање ризицима. </a:t>
            </a:r>
          </a:p>
          <a:p>
            <a:pPr eaLnBrk="1" hangingPunct="1">
              <a:lnSpc>
                <a:spcPct val="90000"/>
              </a:lnSpc>
              <a:buFontTx/>
              <a:buNone/>
            </a:pPr>
            <a:r>
              <a:rPr lang="sr-Cyrl-CS">
                <a:latin typeface="Lucida Sans Unicode" charset="0"/>
              </a:rPr>
              <a:t>	 </a:t>
            </a:r>
            <a:r>
              <a:rPr lang="en-US">
                <a:latin typeface="Lucida Sans Unicode" charset="0"/>
              </a:rPr>
              <a:t> </a:t>
            </a:r>
          </a:p>
        </p:txBody>
      </p:sp>
      <p:sp>
        <p:nvSpPr>
          <p:cNvPr id="2867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DD51B3BC-CEC9-F44C-954F-86DAFD55DAEB}" type="slidenum">
              <a:rPr kumimoji="0" lang="en-US" sz="1000"/>
              <a:pPr eaLnBrk="1" hangingPunct="1"/>
              <a:t>15</a:t>
            </a:fld>
            <a:endParaRPr kumimoji="0" lang="en-US" sz="1000"/>
          </a:p>
        </p:txBody>
      </p:sp>
      <p:sp>
        <p:nvSpPr>
          <p:cNvPr id="35842"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2800">
                <a:ea typeface="+mj-ea"/>
                <a:cs typeface="+mj-cs"/>
              </a:rPr>
              <a:t/>
            </a:r>
            <a:br>
              <a:rPr lang="sr-Cyrl-CS" sz="2800">
                <a:ea typeface="+mj-ea"/>
                <a:cs typeface="+mj-cs"/>
              </a:rPr>
            </a:br>
            <a:r>
              <a:rPr lang="sr-Cyrl-CS" sz="2800">
                <a:ea typeface="+mj-ea"/>
                <a:cs typeface="+mj-cs"/>
              </a:rPr>
              <a:t/>
            </a:r>
            <a:br>
              <a:rPr lang="sr-Cyrl-CS" sz="2800">
                <a:ea typeface="+mj-ea"/>
                <a:cs typeface="+mj-cs"/>
              </a:rPr>
            </a:br>
            <a:r>
              <a:rPr lang="sr-Cyrl-CS" sz="2400">
                <a:ea typeface="+mj-ea"/>
                <a:cs typeface="+mj-cs"/>
              </a:rPr>
              <a:t>1. </a:t>
            </a:r>
            <a:r>
              <a:rPr lang="ru-RU" sz="2400">
                <a:ea typeface="+mj-ea"/>
                <a:cs typeface="+mj-cs"/>
              </a:rPr>
              <a:t>Подаци о значају финансијских инструмената у Извештају о финансијском положају  и о методама билансирања</a:t>
            </a:r>
            <a:r>
              <a:rPr lang="en-US" sz="2400">
                <a:ea typeface="+mj-ea"/>
                <a:cs typeface="+mj-cs"/>
              </a:rPr>
              <a:t/>
            </a:r>
            <a:br>
              <a:rPr lang="en-US" sz="2400">
                <a:ea typeface="+mj-ea"/>
                <a:cs typeface="+mj-cs"/>
              </a:rPr>
            </a:br>
            <a:endParaRPr lang="en-US" sz="2400">
              <a:ea typeface="+mj-ea"/>
              <a:cs typeface="+mj-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noChangeArrowheads="1"/>
          </p:cNvSpPr>
          <p:nvPr>
            <p:ph idx="1"/>
          </p:nvPr>
        </p:nvSpPr>
        <p:spPr/>
        <p:txBody>
          <a:bodyPr/>
          <a:lstStyle/>
          <a:p>
            <a:pPr eaLnBrk="1" hangingPunct="1">
              <a:buFontTx/>
              <a:buNone/>
            </a:pPr>
            <a:endParaRPr lang="ru-RU">
              <a:latin typeface="Lucida Sans Unicode" charset="0"/>
            </a:endParaRPr>
          </a:p>
          <a:p>
            <a:pPr eaLnBrk="1" hangingPunct="1">
              <a:buFontTx/>
              <a:buNone/>
            </a:pPr>
            <a:endParaRPr lang="ru-RU">
              <a:latin typeface="Lucida Sans Unicode" charset="0"/>
            </a:endParaRPr>
          </a:p>
          <a:p>
            <a:pPr eaLnBrk="1" hangingPunct="1">
              <a:buFontTx/>
              <a:buNone/>
            </a:pPr>
            <a:r>
              <a:rPr lang="ru-RU">
                <a:latin typeface="Lucida Sans Unicode" charset="0"/>
              </a:rPr>
              <a:t>1. Објављивања о појединим категоријама финансијских средстава, формираним у складу са МРС 32 и МРС 39</a:t>
            </a:r>
            <a:r>
              <a:rPr lang="en-US">
                <a:latin typeface="Lucida Sans Unicode" charset="0"/>
              </a:rPr>
              <a:t> </a:t>
            </a:r>
          </a:p>
        </p:txBody>
      </p:sp>
      <p:sp>
        <p:nvSpPr>
          <p:cNvPr id="2969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BF5E57B2-D9CA-5646-81E8-C9BF4708B508}" type="slidenum">
              <a:rPr kumimoji="0" lang="en-US" sz="1000"/>
              <a:pPr eaLnBrk="1" hangingPunct="1"/>
              <a:t>16</a:t>
            </a:fld>
            <a:endParaRPr kumimoji="0" lang="en-US" sz="1000"/>
          </a:p>
        </p:txBody>
      </p:sp>
      <p:sp>
        <p:nvSpPr>
          <p:cNvPr id="46082"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2400">
                <a:ea typeface="+mj-ea"/>
                <a:cs typeface="+mj-cs"/>
              </a:rPr>
              <a:t/>
            </a:r>
            <a:br>
              <a:rPr lang="sr-Cyrl-CS" sz="2400">
                <a:ea typeface="+mj-ea"/>
                <a:cs typeface="+mj-cs"/>
              </a:rPr>
            </a:br>
            <a:r>
              <a:rPr lang="sr-Cyrl-CS" sz="2400">
                <a:ea typeface="+mj-ea"/>
                <a:cs typeface="+mj-cs"/>
              </a:rPr>
              <a:t>1. </a:t>
            </a:r>
            <a:r>
              <a:rPr lang="ru-RU" sz="2400">
                <a:ea typeface="+mj-ea"/>
                <a:cs typeface="+mj-cs"/>
              </a:rPr>
              <a:t>Подаци о значају финансијских инструмената у Извештају о финансијском положају  и о методама билансирања</a:t>
            </a:r>
            <a:r>
              <a:rPr lang="en-US" sz="2400">
                <a:ea typeface="+mj-ea"/>
                <a:cs typeface="+mj-cs"/>
              </a:rPr>
              <a:t/>
            </a:r>
            <a:br>
              <a:rPr lang="en-US" sz="2400">
                <a:ea typeface="+mj-ea"/>
                <a:cs typeface="+mj-cs"/>
              </a:rPr>
            </a:br>
            <a:endParaRPr lang="en-US" sz="2400">
              <a:ea typeface="+mj-ea"/>
              <a:cs typeface="+mj-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idx="1"/>
          </p:nvPr>
        </p:nvSpPr>
        <p:spPr/>
        <p:txBody>
          <a:bodyPr/>
          <a:lstStyle/>
          <a:p>
            <a:pPr marL="609600" indent="-609600" eaLnBrk="1" hangingPunct="1">
              <a:lnSpc>
                <a:spcPct val="90000"/>
              </a:lnSpc>
            </a:pPr>
            <a:r>
              <a:rPr lang="ru-RU" sz="2800">
                <a:latin typeface="Lucida Sans Unicode" charset="0"/>
              </a:rPr>
              <a:t>Финансијска средства по фер вредности кроз биланс успеха</a:t>
            </a:r>
            <a:endParaRPr lang="en-US" sz="2800">
              <a:latin typeface="Lucida Sans Unicode" charset="0"/>
            </a:endParaRPr>
          </a:p>
          <a:p>
            <a:pPr marL="990600" lvl="1" indent="-533400" eaLnBrk="1" hangingPunct="1">
              <a:lnSpc>
                <a:spcPct val="90000"/>
              </a:lnSpc>
            </a:pPr>
            <a:r>
              <a:rPr lang="ru-RU" sz="2400">
                <a:latin typeface="Lucida Sans Unicode" charset="0"/>
              </a:rPr>
              <a:t>финансијска средства која се држе ради трговања и</a:t>
            </a:r>
          </a:p>
          <a:p>
            <a:pPr marL="990600" lvl="1" indent="-533400" eaLnBrk="1" hangingPunct="1">
              <a:lnSpc>
                <a:spcPct val="90000"/>
              </a:lnSpc>
            </a:pPr>
            <a:r>
              <a:rPr lang="ru-RU" sz="2400">
                <a:latin typeface="Lucida Sans Unicode" charset="0"/>
              </a:rPr>
              <a:t>финансијска средства при стицању означена као финансијска средства по фер вредности кроз биланс успеха;</a:t>
            </a:r>
            <a:endParaRPr lang="en-US" sz="2400">
              <a:latin typeface="Lucida Sans Unicode" charset="0"/>
            </a:endParaRPr>
          </a:p>
          <a:p>
            <a:pPr marL="609600" indent="-609600" eaLnBrk="1" hangingPunct="1">
              <a:lnSpc>
                <a:spcPct val="90000"/>
              </a:lnSpc>
            </a:pPr>
            <a:r>
              <a:rPr lang="ru-RU" sz="2800">
                <a:latin typeface="Lucida Sans Unicode" charset="0"/>
              </a:rPr>
              <a:t>Финансијска средства до рока доспећа</a:t>
            </a:r>
            <a:endParaRPr lang="en-US" sz="2800">
              <a:latin typeface="Lucida Sans Unicode" charset="0"/>
            </a:endParaRPr>
          </a:p>
          <a:p>
            <a:pPr marL="609600" indent="-609600" eaLnBrk="1" hangingPunct="1">
              <a:lnSpc>
                <a:spcPct val="90000"/>
              </a:lnSpc>
            </a:pPr>
            <a:r>
              <a:rPr lang="ru-RU" sz="2800">
                <a:latin typeface="Lucida Sans Unicode" charset="0"/>
              </a:rPr>
              <a:t>Зајмови и потраживања и</a:t>
            </a:r>
            <a:endParaRPr lang="en-US" sz="2800">
              <a:latin typeface="Lucida Sans Unicode" charset="0"/>
            </a:endParaRPr>
          </a:p>
          <a:p>
            <a:pPr marL="609600" indent="-609600" eaLnBrk="1" hangingPunct="1">
              <a:lnSpc>
                <a:spcPct val="90000"/>
              </a:lnSpc>
            </a:pPr>
            <a:r>
              <a:rPr lang="ru-RU" sz="2800">
                <a:latin typeface="Lucida Sans Unicode" charset="0"/>
              </a:rPr>
              <a:t>Финансијска средства расположива за продају.</a:t>
            </a:r>
            <a:endParaRPr lang="en-US" sz="2800">
              <a:latin typeface="Lucida Sans Unicode" charset="0"/>
            </a:endParaRPr>
          </a:p>
          <a:p>
            <a:pPr marL="609600" indent="-609600" eaLnBrk="1" hangingPunct="1">
              <a:lnSpc>
                <a:spcPct val="90000"/>
              </a:lnSpc>
            </a:pPr>
            <a:endParaRPr lang="en-US" sz="2800">
              <a:latin typeface="Lucida Sans Unicode" charset="0"/>
            </a:endParaRPr>
          </a:p>
        </p:txBody>
      </p:sp>
      <p:sp>
        <p:nvSpPr>
          <p:cNvPr id="3072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5E5DD96E-2EF9-3840-B9AD-4173F6CDC13C}" type="slidenum">
              <a:rPr kumimoji="0" lang="en-US" sz="1000"/>
              <a:pPr eaLnBrk="1" hangingPunct="1"/>
              <a:t>17</a:t>
            </a:fld>
            <a:endParaRPr kumimoji="0" lang="en-US" sz="1000"/>
          </a:p>
        </p:txBody>
      </p:sp>
      <p:sp>
        <p:nvSpPr>
          <p:cNvPr id="50178"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2400">
                <a:ea typeface="+mj-ea"/>
                <a:cs typeface="+mj-cs"/>
              </a:rPr>
              <a:t>.</a:t>
            </a:r>
            <a:br>
              <a:rPr lang="sr-Cyrl-CS" sz="2400">
                <a:ea typeface="+mj-ea"/>
                <a:cs typeface="+mj-cs"/>
              </a:rPr>
            </a:br>
            <a:r>
              <a:rPr lang="sr-Cyrl-CS" sz="2400">
                <a:ea typeface="+mj-ea"/>
                <a:cs typeface="+mj-cs"/>
              </a:rPr>
              <a:t>1. </a:t>
            </a:r>
            <a:r>
              <a:rPr lang="ru-RU" sz="2400">
                <a:ea typeface="+mj-ea"/>
                <a:cs typeface="+mj-cs"/>
              </a:rPr>
              <a:t>Подаци о значају финансијских инструмената у Извештају о финансијском положају  и о методама билансирања</a:t>
            </a:r>
            <a:r>
              <a:rPr lang="en-US" sz="2400">
                <a:ea typeface="+mj-ea"/>
                <a:cs typeface="+mj-cs"/>
              </a:rPr>
              <a:t/>
            </a:r>
            <a:br>
              <a:rPr lang="en-US" sz="2400">
                <a:ea typeface="+mj-ea"/>
                <a:cs typeface="+mj-cs"/>
              </a:rPr>
            </a:br>
            <a:endParaRPr lang="en-US" sz="2400">
              <a:ea typeface="+mj-ea"/>
              <a:cs typeface="+mj-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noChangeArrowheads="1"/>
          </p:cNvSpPr>
          <p:nvPr>
            <p:ph idx="1"/>
          </p:nvPr>
        </p:nvSpPr>
        <p:spPr/>
        <p:txBody>
          <a:bodyPr/>
          <a:lstStyle/>
          <a:p>
            <a:pPr eaLnBrk="1" hangingPunct="1">
              <a:lnSpc>
                <a:spcPct val="90000"/>
              </a:lnSpc>
            </a:pPr>
            <a:r>
              <a:rPr lang="ru-RU" sz="2800">
                <a:latin typeface="Lucida Sans Unicode" charset="0"/>
              </a:rPr>
              <a:t>Финансијске обавезе се класификују у две категорије:</a:t>
            </a:r>
            <a:endParaRPr lang="en-US" sz="2800">
              <a:latin typeface="Lucida Sans Unicode" charset="0"/>
            </a:endParaRPr>
          </a:p>
          <a:p>
            <a:pPr eaLnBrk="1" hangingPunct="1">
              <a:lnSpc>
                <a:spcPct val="90000"/>
              </a:lnSpc>
            </a:pPr>
            <a:r>
              <a:rPr lang="ru-RU" sz="2800">
                <a:latin typeface="Lucida Sans Unicode" charset="0"/>
              </a:rPr>
              <a:t>Финансијске обавезе по фер вредности кроз биланс успеха</a:t>
            </a:r>
            <a:endParaRPr lang="en-US" sz="2800">
              <a:latin typeface="Lucida Sans Unicode" charset="0"/>
            </a:endParaRPr>
          </a:p>
          <a:p>
            <a:pPr lvl="1" eaLnBrk="1" hangingPunct="1">
              <a:lnSpc>
                <a:spcPct val="90000"/>
              </a:lnSpc>
            </a:pPr>
            <a:r>
              <a:rPr lang="ru-RU" sz="2400">
                <a:latin typeface="Lucida Sans Unicode" charset="0"/>
              </a:rPr>
              <a:t>Финансијске обавезе којима се држе ради трговања и</a:t>
            </a:r>
          </a:p>
          <a:p>
            <a:pPr lvl="1" eaLnBrk="1" hangingPunct="1">
              <a:lnSpc>
                <a:spcPct val="90000"/>
              </a:lnSpc>
            </a:pPr>
            <a:r>
              <a:rPr lang="ru-RU" sz="2400">
                <a:latin typeface="Lucida Sans Unicode" charset="0"/>
              </a:rPr>
              <a:t>Финансијске обавезе означене као финансијске обавезе по фер вредности кроз биланс успеха;</a:t>
            </a:r>
          </a:p>
          <a:p>
            <a:pPr eaLnBrk="1" hangingPunct="1">
              <a:lnSpc>
                <a:spcPct val="90000"/>
              </a:lnSpc>
            </a:pPr>
            <a:r>
              <a:rPr lang="ru-RU" sz="2800">
                <a:latin typeface="Lucida Sans Unicode" charset="0"/>
              </a:rPr>
              <a:t>  Финансијске обавезе које се воде по набавној, односно амортизованој вредности.</a:t>
            </a:r>
            <a:endParaRPr lang="en-US" sz="2800">
              <a:latin typeface="Lucida Sans Unicode" charset="0"/>
            </a:endParaRPr>
          </a:p>
        </p:txBody>
      </p:sp>
      <p:sp>
        <p:nvSpPr>
          <p:cNvPr id="3174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5DEF07A4-E680-D943-B107-614FA5806EBD}" type="slidenum">
              <a:rPr kumimoji="0" lang="en-US" sz="1000"/>
              <a:pPr eaLnBrk="1" hangingPunct="1"/>
              <a:t>18</a:t>
            </a:fld>
            <a:endParaRPr kumimoji="0" lang="en-US" sz="1000"/>
          </a:p>
        </p:txBody>
      </p:sp>
      <p:sp>
        <p:nvSpPr>
          <p:cNvPr id="47106"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2400">
                <a:ea typeface="+mj-ea"/>
                <a:cs typeface="+mj-cs"/>
              </a:rPr>
              <a:t>1. </a:t>
            </a:r>
            <a:r>
              <a:rPr lang="ru-RU" sz="2400">
                <a:ea typeface="+mj-ea"/>
                <a:cs typeface="+mj-cs"/>
              </a:rPr>
              <a:t>Подаци о значају финансијских инструмената у Извештају о финансијском положају  и о методама билансирања</a:t>
            </a:r>
            <a:r>
              <a:rPr lang="en-US" sz="2400">
                <a:ea typeface="+mj-ea"/>
                <a:cs typeface="+mj-cs"/>
              </a:rPr>
              <a:t/>
            </a:r>
            <a:br>
              <a:rPr lang="en-US" sz="2400">
                <a:ea typeface="+mj-ea"/>
                <a:cs typeface="+mj-cs"/>
              </a:rPr>
            </a:br>
            <a:endParaRPr lang="en-US" sz="2400">
              <a:ea typeface="+mj-ea"/>
              <a:cs typeface="+mj-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idx="1"/>
          </p:nvPr>
        </p:nvSpPr>
        <p:spPr/>
        <p:txBody>
          <a:bodyPr/>
          <a:lstStyle/>
          <a:p>
            <a:pPr eaLnBrk="1" hangingPunct="1"/>
            <a:endParaRPr lang="ru-RU" sz="2800">
              <a:latin typeface="Lucida Sans Unicode" charset="0"/>
            </a:endParaRPr>
          </a:p>
          <a:p>
            <a:pPr eaLnBrk="1" hangingPunct="1"/>
            <a:r>
              <a:rPr lang="ru-RU" sz="2800">
                <a:latin typeface="Lucida Sans Unicode" charset="0"/>
              </a:rPr>
              <a:t>ИФРС 7  параграф 8 захтева се навођење књиговодствене вредности било у самом Извештају о финансијском положају било у напоменама.  Ова објављивања треба да омогуће корисницима да боље процене последица примењених рачуноводствених политика по вредност финансијских средстава и финансијских обавеза.</a:t>
            </a:r>
            <a:endParaRPr lang="en-US" sz="2800">
              <a:latin typeface="Lucida Sans Unicode" charset="0"/>
            </a:endParaRPr>
          </a:p>
        </p:txBody>
      </p:sp>
      <p:sp>
        <p:nvSpPr>
          <p:cNvPr id="3277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4E49CE13-5027-6246-A861-F179E419EF65}" type="slidenum">
              <a:rPr kumimoji="0" lang="en-US" sz="1000"/>
              <a:pPr eaLnBrk="1" hangingPunct="1"/>
              <a:t>19</a:t>
            </a:fld>
            <a:endParaRPr kumimoji="0" lang="en-US" sz="1000"/>
          </a:p>
        </p:txBody>
      </p:sp>
      <p:sp>
        <p:nvSpPr>
          <p:cNvPr id="48130"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2400">
                <a:ea typeface="+mj-ea"/>
                <a:cs typeface="+mj-cs"/>
              </a:rPr>
              <a:t/>
            </a:r>
            <a:br>
              <a:rPr lang="sr-Cyrl-CS" sz="2400">
                <a:ea typeface="+mj-ea"/>
                <a:cs typeface="+mj-cs"/>
              </a:rPr>
            </a:br>
            <a:r>
              <a:rPr lang="sr-Cyrl-CS" sz="2400">
                <a:ea typeface="+mj-ea"/>
                <a:cs typeface="+mj-cs"/>
              </a:rPr>
              <a:t/>
            </a:r>
            <a:br>
              <a:rPr lang="sr-Cyrl-CS" sz="2400">
                <a:ea typeface="+mj-ea"/>
                <a:cs typeface="+mj-cs"/>
              </a:rPr>
            </a:br>
            <a:r>
              <a:rPr lang="sr-Cyrl-CS" sz="2400">
                <a:ea typeface="+mj-ea"/>
                <a:cs typeface="+mj-cs"/>
              </a:rPr>
              <a:t>1. </a:t>
            </a:r>
            <a:r>
              <a:rPr lang="ru-RU" sz="2400">
                <a:ea typeface="+mj-ea"/>
                <a:cs typeface="+mj-cs"/>
              </a:rPr>
              <a:t>Подаци о значају финансијских инструмената </a:t>
            </a:r>
            <a:br>
              <a:rPr lang="ru-RU" sz="2400">
                <a:ea typeface="+mj-ea"/>
                <a:cs typeface="+mj-cs"/>
              </a:rPr>
            </a:br>
            <a:r>
              <a:rPr lang="ru-RU" sz="2400">
                <a:ea typeface="+mj-ea"/>
                <a:cs typeface="+mj-cs"/>
              </a:rPr>
              <a:t>у Извештају о финансијском положају  и о методама билансирања</a:t>
            </a:r>
            <a:r>
              <a:rPr lang="en-US" sz="2400">
                <a:ea typeface="+mj-ea"/>
                <a:cs typeface="+mj-cs"/>
              </a:rPr>
              <a:t/>
            </a:r>
            <a:br>
              <a:rPr lang="en-US" sz="2400">
                <a:ea typeface="+mj-ea"/>
                <a:cs typeface="+mj-cs"/>
              </a:rPr>
            </a:br>
            <a:endParaRPr lang="en-US" sz="2400">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idx="1"/>
          </p:nvPr>
        </p:nvSpPr>
        <p:spPr/>
        <p:txBody>
          <a:bodyPr/>
          <a:lstStyle/>
          <a:p>
            <a:pPr eaLnBrk="1" hangingPunct="1"/>
            <a:r>
              <a:rPr lang="sr-Cyrl-CS">
                <a:latin typeface="Lucida Sans Unicode" charset="0"/>
              </a:rPr>
              <a:t>Донет 2005. године</a:t>
            </a:r>
          </a:p>
          <a:p>
            <a:pPr eaLnBrk="1" hangingPunct="1"/>
            <a:r>
              <a:rPr lang="sr-Cyrl-CS">
                <a:latin typeface="Lucida Sans Unicode" charset="0"/>
              </a:rPr>
              <a:t>Обавезна примена 1.1. 2007. године.</a:t>
            </a:r>
          </a:p>
          <a:p>
            <a:pPr eaLnBrk="1" hangingPunct="1"/>
            <a:r>
              <a:rPr lang="sr-Cyrl-CS">
                <a:latin typeface="Lucida Sans Unicode" charset="0"/>
              </a:rPr>
              <a:t>У међувремену је извршено више измена и допуна овог стандарда</a:t>
            </a:r>
          </a:p>
        </p:txBody>
      </p:sp>
      <p:sp>
        <p:nvSpPr>
          <p:cNvPr id="1536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4279D062-2EE1-2C40-BA10-03023144AD90}" type="slidenum">
              <a:rPr kumimoji="0" lang="en-US" sz="1000"/>
              <a:pPr eaLnBrk="1" hangingPunct="1"/>
              <a:t>2</a:t>
            </a:fld>
            <a:endParaRPr kumimoji="0" lang="en-US" sz="1000"/>
          </a:p>
        </p:txBody>
      </p:sp>
      <p:sp>
        <p:nvSpPr>
          <p:cNvPr id="22530"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Историја МСФИ 7</a:t>
            </a:r>
            <a:endParaRPr lang="en-US">
              <a:ea typeface="+mj-ea"/>
              <a:cs typeface="+mj-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C0FA07DB-0C15-B84F-A5FB-C711201FBB07}" type="slidenum">
              <a:rPr kumimoji="0" lang="en-US" sz="1000"/>
              <a:pPr eaLnBrk="1" hangingPunct="1"/>
              <a:t>20</a:t>
            </a:fld>
            <a:endParaRPr kumimoji="0" lang="en-US" sz="1000"/>
          </a:p>
        </p:txBody>
      </p:sp>
      <p:sp>
        <p:nvSpPr>
          <p:cNvPr id="4" name="Title 3"/>
          <p:cNvSpPr>
            <a:spLocks noGrp="1"/>
          </p:cNvSpPr>
          <p:nvPr>
            <p:ph type="title"/>
          </p:nvPr>
        </p:nvSpPr>
        <p:spPr/>
        <p:txBody>
          <a:bodyPr/>
          <a:lstStyle/>
          <a:p>
            <a:pPr eaLnBrk="1" fontAlgn="auto" hangingPunct="1">
              <a:spcAft>
                <a:spcPts val="0"/>
              </a:spcAft>
              <a:defRPr/>
            </a:pPr>
            <a:r>
              <a:rPr lang="x-none" sz="2000" dirty="0" smtClean="0">
                <a:ea typeface="+mj-ea"/>
                <a:cs typeface="+mj-cs"/>
              </a:rPr>
              <a:t>Напомена за класификацију средстава којима се тргује и онима која су означена по ФВ кроз резултат</a:t>
            </a:r>
            <a:endParaRPr lang="en-US" sz="2000" dirty="0">
              <a:ea typeface="+mj-ea"/>
              <a:cs typeface="+mj-cs"/>
            </a:endParaRPr>
          </a:p>
        </p:txBody>
      </p:sp>
      <p:pic>
        <p:nvPicPr>
          <p:cNvPr id="3379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4213" y="1628775"/>
            <a:ext cx="7775575" cy="4248150"/>
          </a:xfrm>
          <a:noFill/>
          <a:extLst>
            <a:ext uri="{91240B29-F687-4f45-9708-019B960494DF}">
              <a14:hiddenLine xmlns:a14="http://schemas.microsoft.com/office/drawing/2010/main" w="12700" cap="sq">
                <a:solidFill>
                  <a:srgbClr val="000000"/>
                </a:solidFill>
                <a:miter lim="800000"/>
                <a:headEnd type="none" w="sm" len="sm"/>
                <a:tailEnd type="none" w="sm" len="sm"/>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1"/>
          <p:cNvSpPr>
            <a:spLocks noGrp="1"/>
          </p:cNvSpPr>
          <p:nvPr>
            <p:ph idx="1"/>
          </p:nvPr>
        </p:nvSpPr>
        <p:spPr/>
        <p:txBody>
          <a:bodyPr/>
          <a:lstStyle/>
          <a:p>
            <a:pPr eaLnBrk="1" hangingPunct="1">
              <a:lnSpc>
                <a:spcPct val="90000"/>
              </a:lnSpc>
            </a:pPr>
            <a:r>
              <a:rPr lang="en-US">
                <a:latin typeface="Lucida Sans Unicode" charset="0"/>
              </a:rPr>
              <a:t>Максималну изложеност кредитном ризику за дати кредит или потраживање (пофтфолио)</a:t>
            </a:r>
          </a:p>
          <a:p>
            <a:pPr eaLnBrk="1" hangingPunct="1">
              <a:lnSpc>
                <a:spcPct val="90000"/>
              </a:lnSpc>
            </a:pPr>
            <a:r>
              <a:rPr lang="en-US">
                <a:latin typeface="Lucida Sans Unicode" charset="0"/>
              </a:rPr>
              <a:t>Износ за који придружени дериват или са њим упоредиви финансијски инструмент смањује утврђени маскимални износ кредитног ризика;</a:t>
            </a:r>
          </a:p>
          <a:p>
            <a:pPr eaLnBrk="1" hangingPunct="1">
              <a:lnSpc>
                <a:spcPct val="90000"/>
              </a:lnSpc>
            </a:pPr>
            <a:r>
              <a:rPr lang="en-US">
                <a:latin typeface="Lucida Sans Unicode" charset="0"/>
              </a:rPr>
              <a:t>Висину промена фер вредности кредита насталих у току извештајног периода тако и кумулативно која се приписује променама кредитног ризика</a:t>
            </a:r>
          </a:p>
        </p:txBody>
      </p:sp>
      <p:sp>
        <p:nvSpPr>
          <p:cNvPr id="34818"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38ABCE36-2614-BD4C-BB13-54C2F9319B5B}" type="slidenum">
              <a:rPr kumimoji="0" lang="en-US" sz="1000"/>
              <a:pPr eaLnBrk="1" hangingPunct="1"/>
              <a:t>21</a:t>
            </a:fld>
            <a:endParaRPr kumimoji="0" lang="en-US" sz="1000"/>
          </a:p>
        </p:txBody>
      </p:sp>
      <p:sp>
        <p:nvSpPr>
          <p:cNvPr id="4" name="Title 3"/>
          <p:cNvSpPr>
            <a:spLocks noGrp="1"/>
          </p:cNvSpPr>
          <p:nvPr>
            <p:ph type="title"/>
          </p:nvPr>
        </p:nvSpPr>
        <p:spPr/>
        <p:txBody>
          <a:bodyPr/>
          <a:lstStyle/>
          <a:p>
            <a:pPr eaLnBrk="1" fontAlgn="auto" hangingPunct="1">
              <a:spcAft>
                <a:spcPts val="0"/>
              </a:spcAft>
              <a:defRPr/>
            </a:pPr>
            <a:r>
              <a:rPr lang="x-none" sz="2000" dirty="0" smtClean="0">
                <a:ea typeface="+mj-ea"/>
                <a:cs typeface="+mj-cs"/>
              </a:rPr>
              <a:t>За финансијска средства која сре вреднују по ФВ кроз резултат а која су намењена трговају мора се објавити:</a:t>
            </a:r>
            <a:endParaRPr lang="en-US" sz="2000" dirty="0">
              <a:ea typeface="+mj-ea"/>
              <a:cs typeface="+mj-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noChangeArrowheads="1"/>
          </p:cNvSpPr>
          <p:nvPr>
            <p:ph idx="1"/>
          </p:nvPr>
        </p:nvSpPr>
        <p:spPr/>
        <p:txBody>
          <a:bodyPr/>
          <a:lstStyle/>
          <a:p>
            <a:pPr eaLnBrk="1" hangingPunct="1">
              <a:lnSpc>
                <a:spcPct val="80000"/>
              </a:lnSpc>
            </a:pPr>
            <a:r>
              <a:rPr lang="sr-Cyrl-CS" sz="2800">
                <a:latin typeface="Lucida Sans Unicode" charset="0"/>
              </a:rPr>
              <a:t>За финансијске обавезе које се вреднују по фер вредности кроз биланс успеха банка је дужна да објави:</a:t>
            </a:r>
          </a:p>
          <a:p>
            <a:pPr lvl="1" eaLnBrk="1" hangingPunct="1">
              <a:lnSpc>
                <a:spcPct val="80000"/>
              </a:lnSpc>
            </a:pPr>
            <a:r>
              <a:rPr lang="sr-Cyrl-CS" sz="2400">
                <a:latin typeface="Lucida Sans Unicode" charset="0"/>
              </a:rPr>
              <a:t>део промене фер вредности који је настао како током извештајног периода, тако и кумулативно а који је последица промене бонитета обавезе, при чему  овај износ промене фер вредности не може бити приписан промени тржишних услова из којих настаје тржишни ризик,  </a:t>
            </a:r>
          </a:p>
          <a:p>
            <a:pPr lvl="1" eaLnBrk="1" hangingPunct="1">
              <a:lnSpc>
                <a:spcPct val="80000"/>
              </a:lnSpc>
            </a:pPr>
            <a:r>
              <a:rPr lang="sr-Cyrl-CS" sz="2400">
                <a:latin typeface="Lucida Sans Unicode" charset="0"/>
              </a:rPr>
              <a:t>износ разлике између књиговодствене вредности финансијске обавезе и износа који би се морао исплатити о року њеног доспећа.</a:t>
            </a:r>
            <a:endParaRPr lang="en-US" sz="2400">
              <a:latin typeface="Lucida Sans Unicode" charset="0"/>
            </a:endParaRPr>
          </a:p>
        </p:txBody>
      </p:sp>
      <p:sp>
        <p:nvSpPr>
          <p:cNvPr id="3584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0F1DA587-D186-C648-92A3-D738D5DE6F00}" type="slidenum">
              <a:rPr kumimoji="0" lang="en-US" sz="1000"/>
              <a:pPr eaLnBrk="1" hangingPunct="1"/>
              <a:t>22</a:t>
            </a:fld>
            <a:endParaRPr kumimoji="0" lang="en-US" sz="1000"/>
          </a:p>
        </p:txBody>
      </p:sp>
      <p:sp>
        <p:nvSpPr>
          <p:cNvPr id="51202" name="Rectangle 2"/>
          <p:cNvSpPr>
            <a:spLocks noGrp="1" noChangeArrowheads="1"/>
          </p:cNvSpPr>
          <p:nvPr>
            <p:ph type="title"/>
          </p:nvPr>
        </p:nvSpPr>
        <p:spPr>
          <a:xfrm>
            <a:off x="611188" y="260350"/>
            <a:ext cx="7772400" cy="1143000"/>
          </a:xfrm>
        </p:spPr>
        <p:txBody>
          <a:bodyPr>
            <a:normAutofit fontScale="90000"/>
          </a:bodyPr>
          <a:lstStyle/>
          <a:p>
            <a:pPr eaLnBrk="1" fontAlgn="auto" hangingPunct="1">
              <a:spcAft>
                <a:spcPts val="0"/>
              </a:spcAft>
              <a:defRPr/>
            </a:pPr>
            <a:r>
              <a:rPr lang="ru-RU" sz="2400">
                <a:ea typeface="+mj-ea"/>
                <a:cs typeface="+mj-cs"/>
              </a:rPr>
              <a:t>Подаци о значају финансијских инструмената у Извештају о финансијском положају  и о методама билансирања</a:t>
            </a:r>
            <a:r>
              <a:rPr lang="en-US" sz="2400">
                <a:ea typeface="+mj-ea"/>
                <a:cs typeface="+mj-cs"/>
              </a:rPr>
              <a:t/>
            </a:r>
            <a:br>
              <a:rPr lang="en-US" sz="2400">
                <a:ea typeface="+mj-ea"/>
                <a:cs typeface="+mj-cs"/>
              </a:rPr>
            </a:br>
            <a:endParaRPr lang="en-US" sz="2400">
              <a:ea typeface="+mj-ea"/>
              <a:cs typeface="+mj-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27088" y="1557338"/>
            <a:ext cx="7848600" cy="3471862"/>
          </a:xfrm>
          <a:noFill/>
        </p:spPr>
      </p:pic>
      <p:sp>
        <p:nvSpPr>
          <p:cNvPr id="3686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8E729677-68E5-7444-A433-FBB43CE0310A}" type="slidenum">
              <a:rPr kumimoji="0" lang="en-US" sz="1000"/>
              <a:pPr eaLnBrk="1" hangingPunct="1"/>
              <a:t>23</a:t>
            </a:fld>
            <a:endParaRPr kumimoji="0" lang="en-US" sz="1000"/>
          </a:p>
        </p:txBody>
      </p:sp>
      <p:sp>
        <p:nvSpPr>
          <p:cNvPr id="52226" name="Rectangle 2"/>
          <p:cNvSpPr>
            <a:spLocks noGrp="1" noChangeArrowheads="1"/>
          </p:cNvSpPr>
          <p:nvPr>
            <p:ph type="title"/>
          </p:nvPr>
        </p:nvSpPr>
        <p:spPr/>
        <p:txBody>
          <a:bodyPr>
            <a:normAutofit fontScale="90000"/>
          </a:bodyPr>
          <a:lstStyle/>
          <a:p>
            <a:pPr eaLnBrk="1" fontAlgn="auto" hangingPunct="1">
              <a:spcAft>
                <a:spcPts val="0"/>
              </a:spcAft>
              <a:defRPr/>
            </a:pPr>
            <a:r>
              <a:rPr lang="x-none" sz="2400" dirty="0" smtClean="0">
                <a:ea typeface="+mj-ea"/>
                <a:cs typeface="+mj-cs"/>
              </a:rPr>
              <a:t>Напомена за исказивање финансијских обавеза које се вреднују по ФВ кроз резулат</a:t>
            </a:r>
            <a:r>
              <a:rPr lang="en-US" sz="2400" dirty="0">
                <a:ea typeface="+mj-ea"/>
                <a:cs typeface="+mj-cs"/>
              </a:rPr>
              <a:t/>
            </a:r>
            <a:br>
              <a:rPr lang="en-US" sz="2400" dirty="0">
                <a:ea typeface="+mj-ea"/>
                <a:cs typeface="+mj-cs"/>
              </a:rPr>
            </a:br>
            <a:endParaRPr lang="en-US" sz="2400" dirty="0">
              <a:ea typeface="+mj-ea"/>
              <a:cs typeface="+mj-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3"/>
          <p:cNvSpPr>
            <a:spLocks noGrp="1" noChangeArrowheads="1"/>
          </p:cNvSpPr>
          <p:nvPr>
            <p:ph idx="1"/>
          </p:nvPr>
        </p:nvSpPr>
        <p:spPr/>
        <p:txBody>
          <a:bodyPr/>
          <a:lstStyle/>
          <a:p>
            <a:pPr eaLnBrk="1" hangingPunct="1"/>
            <a:r>
              <a:rPr lang="sr-Cyrl-CS">
                <a:latin typeface="Lucida Sans Unicode" charset="0"/>
              </a:rPr>
              <a:t>Промене фер вредности обавеза које су последица промене бонитета дужника односно кредитног ризика, а не осталих фактора који би значили реализацију тржишног ризика.</a:t>
            </a:r>
            <a:endParaRPr lang="en-US">
              <a:latin typeface="Lucida Sans Unicode" charset="0"/>
            </a:endParaRPr>
          </a:p>
        </p:txBody>
      </p:sp>
      <p:sp>
        <p:nvSpPr>
          <p:cNvPr id="3789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C0563FF9-1B7C-1647-A737-825797A6C201}" type="slidenum">
              <a:rPr kumimoji="0" lang="en-US" sz="1000"/>
              <a:pPr eaLnBrk="1" hangingPunct="1"/>
              <a:t>24</a:t>
            </a:fld>
            <a:endParaRPr kumimoji="0" lang="en-US" sz="1000"/>
          </a:p>
        </p:txBody>
      </p:sp>
      <p:sp>
        <p:nvSpPr>
          <p:cNvPr id="53250" name="Rectangle 2"/>
          <p:cNvSpPr>
            <a:spLocks noGrp="1" noChangeArrowheads="1"/>
          </p:cNvSpPr>
          <p:nvPr>
            <p:ph type="title"/>
          </p:nvPr>
        </p:nvSpPr>
        <p:spPr/>
        <p:txBody>
          <a:bodyPr>
            <a:normAutofit fontScale="90000"/>
          </a:bodyPr>
          <a:lstStyle/>
          <a:p>
            <a:pPr eaLnBrk="1" fontAlgn="auto" hangingPunct="1">
              <a:spcAft>
                <a:spcPts val="0"/>
              </a:spcAft>
              <a:defRPr/>
            </a:pPr>
            <a:r>
              <a:rPr lang="ru-RU" sz="2400">
                <a:ea typeface="+mj-ea"/>
                <a:cs typeface="+mj-cs"/>
              </a:rPr>
              <a:t>Подаци о значају финансијских инструмената у Извештају о финансијском положају  и о методама билансирања</a:t>
            </a:r>
            <a:r>
              <a:rPr lang="en-US" sz="2400">
                <a:ea typeface="+mj-ea"/>
                <a:cs typeface="+mj-cs"/>
              </a:rPr>
              <a:t/>
            </a:r>
            <a:br>
              <a:rPr lang="en-US" sz="2400">
                <a:ea typeface="+mj-ea"/>
                <a:cs typeface="+mj-cs"/>
              </a:rPr>
            </a:br>
            <a:endParaRPr lang="en-US" sz="2400">
              <a:ea typeface="+mj-ea"/>
              <a:cs typeface="+mj-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9750" y="1989138"/>
            <a:ext cx="8208963" cy="3455987"/>
          </a:xfrm>
          <a:noFill/>
          <a:extLs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3891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8A5D4911-5BEB-5A48-B88F-52AECC7078D5}" type="slidenum">
              <a:rPr kumimoji="0" lang="en-US" sz="1000"/>
              <a:pPr eaLnBrk="1" hangingPunct="1"/>
              <a:t>25</a:t>
            </a:fld>
            <a:endParaRPr kumimoji="0" lang="en-US" sz="1000"/>
          </a:p>
        </p:txBody>
      </p:sp>
      <p:sp>
        <p:nvSpPr>
          <p:cNvPr id="2" name="Title 1"/>
          <p:cNvSpPr>
            <a:spLocks noGrp="1"/>
          </p:cNvSpPr>
          <p:nvPr>
            <p:ph type="title"/>
          </p:nvPr>
        </p:nvSpPr>
        <p:spPr/>
        <p:txBody>
          <a:bodyPr/>
          <a:lstStyle/>
          <a:p>
            <a:pPr eaLnBrk="1" fontAlgn="auto" hangingPunct="1">
              <a:spcAft>
                <a:spcPts val="0"/>
              </a:spcAft>
              <a:defRPr/>
            </a:pPr>
            <a:r>
              <a:rPr lang="x-none" sz="2000" dirty="0" smtClean="0">
                <a:ea typeface="+mj-ea"/>
                <a:cs typeface="+mj-cs"/>
              </a:rPr>
              <a:t>Промена фер вредности финансијских обавеза настала због промене  бонитета дужника</a:t>
            </a:r>
            <a:endParaRPr lang="en-US" sz="2000" dirty="0">
              <a:ea typeface="+mj-ea"/>
              <a:cs typeface="+mj-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3"/>
          <p:cNvSpPr>
            <a:spLocks noGrp="1" noChangeArrowheads="1"/>
          </p:cNvSpPr>
          <p:nvPr>
            <p:ph idx="1"/>
          </p:nvPr>
        </p:nvSpPr>
        <p:spPr/>
        <p:txBody>
          <a:bodyPr/>
          <a:lstStyle/>
          <a:p>
            <a:pPr eaLnBrk="1" hangingPunct="1"/>
            <a:r>
              <a:rPr lang="sr-Cyrl-CS">
                <a:latin typeface="Lucida Sans Unicode" charset="0"/>
              </a:rPr>
              <a:t>У податке чије је објављивање обавезно убрајају се подаци о: рекласификацији, престанку признавања финансијских инструмената, колатералу,  </a:t>
            </a:r>
            <a:r>
              <a:rPr lang="ru-RU">
                <a:latin typeface="Lucida Sans Unicode" charset="0"/>
              </a:rPr>
              <a:t>отписима за губитке по основу кредитног ризика, финансијским инструментима са више уграђених деривата и о кршењима уговора и прекорачењима рокова.</a:t>
            </a:r>
            <a:endParaRPr lang="en-US">
              <a:latin typeface="Lucida Sans Unicode" charset="0"/>
            </a:endParaRPr>
          </a:p>
        </p:txBody>
      </p:sp>
      <p:sp>
        <p:nvSpPr>
          <p:cNvPr id="3993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9A40AF17-B060-0A44-83D3-83A4B8F85D5A}" type="slidenum">
              <a:rPr kumimoji="0" lang="en-US" sz="1000"/>
              <a:pPr eaLnBrk="1" hangingPunct="1"/>
              <a:t>26</a:t>
            </a:fld>
            <a:endParaRPr kumimoji="0" lang="en-US" sz="1000"/>
          </a:p>
        </p:txBody>
      </p:sp>
      <p:sp>
        <p:nvSpPr>
          <p:cNvPr id="55298" name="Rectangle 2"/>
          <p:cNvSpPr>
            <a:spLocks noGrp="1" noChangeArrowheads="1"/>
          </p:cNvSpPr>
          <p:nvPr>
            <p:ph type="title"/>
          </p:nvPr>
        </p:nvSpPr>
        <p:spPr/>
        <p:txBody>
          <a:bodyPr/>
          <a:lstStyle/>
          <a:p>
            <a:pPr eaLnBrk="1" fontAlgn="auto" hangingPunct="1">
              <a:spcAft>
                <a:spcPts val="0"/>
              </a:spcAft>
              <a:defRPr/>
            </a:pPr>
            <a:r>
              <a:rPr lang="sr-Cyrl-CS" sz="2800">
                <a:ea typeface="+mj-ea"/>
                <a:cs typeface="+mj-cs"/>
              </a:rPr>
              <a:t>Остали подаци о финансијском положају чије је објављивање обавезно</a:t>
            </a:r>
            <a:r>
              <a:rPr lang="en-US" sz="4000">
                <a:ea typeface="+mj-ea"/>
                <a:cs typeface="+mj-cs"/>
              </a:rPr>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Content Placeholder 1"/>
          <p:cNvSpPr>
            <a:spLocks noGrp="1"/>
          </p:cNvSpPr>
          <p:nvPr>
            <p:ph idx="1"/>
          </p:nvPr>
        </p:nvSpPr>
        <p:spPr/>
        <p:txBody>
          <a:bodyPr/>
          <a:lstStyle/>
          <a:p>
            <a:pPr eaLnBrk="1" hangingPunct="1"/>
            <a:r>
              <a:rPr lang="en-US">
                <a:solidFill>
                  <a:schemeClr val="accent2"/>
                </a:solidFill>
                <a:latin typeface="Lucida Sans Unicode" charset="0"/>
              </a:rPr>
              <a:t>Забрањена</a:t>
            </a:r>
            <a:r>
              <a:rPr lang="en-US">
                <a:latin typeface="Lucida Sans Unicode" charset="0"/>
              </a:rPr>
              <a:t> је рекласификација:</a:t>
            </a:r>
          </a:p>
          <a:p>
            <a:pPr eaLnBrk="1" hangingPunct="1"/>
            <a:r>
              <a:rPr lang="en-US">
                <a:latin typeface="Lucida Sans Unicode" charset="0"/>
              </a:rPr>
              <a:t>Деривата и оних финансијских средстава која су од стране менаџмента означена као финансијска средства која се вреднују по ФВ кроз резултат.</a:t>
            </a:r>
          </a:p>
          <a:p>
            <a:pPr eaLnBrk="1" hangingPunct="1"/>
            <a:r>
              <a:rPr lang="en-US">
                <a:latin typeface="Lucida Sans Unicode" charset="0"/>
              </a:rPr>
              <a:t>Финансијска средства која се држе ради трговања </a:t>
            </a:r>
            <a:r>
              <a:rPr lang="en-US">
                <a:solidFill>
                  <a:schemeClr val="accent2"/>
                </a:solidFill>
                <a:latin typeface="Lucida Sans Unicode" charset="0"/>
              </a:rPr>
              <a:t>могу се </a:t>
            </a:r>
            <a:r>
              <a:rPr lang="en-US">
                <a:latin typeface="Lucida Sans Unicode" charset="0"/>
              </a:rPr>
              <a:t>рекласификовати ако се не држе ради продаје или препродаје у кратком року.</a:t>
            </a:r>
          </a:p>
          <a:p>
            <a:pPr eaLnBrk="1" hangingPunct="1"/>
            <a:endParaRPr lang="en-US">
              <a:latin typeface="Lucida Sans Unicode" charset="0"/>
            </a:endParaRPr>
          </a:p>
        </p:txBody>
      </p:sp>
      <p:sp>
        <p:nvSpPr>
          <p:cNvPr id="40962"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F2CCE8C2-9E78-434E-8B07-D1733963BF34}" type="slidenum">
              <a:rPr kumimoji="0" lang="en-US" sz="1000"/>
              <a:pPr eaLnBrk="1" hangingPunct="1"/>
              <a:t>27</a:t>
            </a:fld>
            <a:endParaRPr kumimoji="0" lang="en-US" sz="1000"/>
          </a:p>
        </p:txBody>
      </p:sp>
      <p:sp>
        <p:nvSpPr>
          <p:cNvPr id="4" name="Title 3"/>
          <p:cNvSpPr>
            <a:spLocks noGrp="1"/>
          </p:cNvSpPr>
          <p:nvPr>
            <p:ph type="title"/>
          </p:nvPr>
        </p:nvSpPr>
        <p:spPr/>
        <p:txBody>
          <a:bodyPr/>
          <a:lstStyle/>
          <a:p>
            <a:pPr eaLnBrk="1" fontAlgn="auto" hangingPunct="1">
              <a:spcAft>
                <a:spcPts val="0"/>
              </a:spcAft>
              <a:defRPr/>
            </a:pPr>
            <a:r>
              <a:rPr lang="x-none" sz="2800" dirty="0" smtClean="0">
                <a:ea typeface="+mj-ea"/>
                <a:cs typeface="+mj-cs"/>
              </a:rPr>
              <a:t>Рекласификација финансијских средстава која се вреднују по ФВ кроз резултат</a:t>
            </a:r>
            <a:endParaRPr lang="en-US" sz="2800" dirty="0">
              <a:ea typeface="+mj-ea"/>
              <a:cs typeface="+mj-c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Content Placeholder 1"/>
          <p:cNvSpPr>
            <a:spLocks noGrp="1"/>
          </p:cNvSpPr>
          <p:nvPr>
            <p:ph idx="1"/>
          </p:nvPr>
        </p:nvSpPr>
        <p:spPr/>
        <p:txBody>
          <a:bodyPr/>
          <a:lstStyle/>
          <a:p>
            <a:pPr eaLnBrk="1" hangingPunct="1"/>
            <a:r>
              <a:rPr lang="en-US">
                <a:latin typeface="Lucida Sans Unicode" charset="0"/>
              </a:rPr>
              <a:t>Као зајмови и потраживања могу бити класификована само она средста која се не држе с циљем да буду продата у кратком року и која доносе познате или одредиве износе готовине, која се не котирају на активном тржишту и која немају особину која би довела до тога да власник неће надокнадити иницијално улагање, осим у случају пада бонитета.</a:t>
            </a:r>
          </a:p>
        </p:txBody>
      </p:sp>
      <p:sp>
        <p:nvSpPr>
          <p:cNvPr id="41986"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232889E3-7168-614F-9B01-312C7F2BE7A6}" type="slidenum">
              <a:rPr kumimoji="0" lang="en-US" sz="1000"/>
              <a:pPr eaLnBrk="1" hangingPunct="1"/>
              <a:t>28</a:t>
            </a:fld>
            <a:endParaRPr kumimoji="0" lang="en-US" sz="1000"/>
          </a:p>
        </p:txBody>
      </p:sp>
      <p:sp>
        <p:nvSpPr>
          <p:cNvPr id="4" name="Title 3"/>
          <p:cNvSpPr>
            <a:spLocks noGrp="1"/>
          </p:cNvSpPr>
          <p:nvPr>
            <p:ph type="title"/>
          </p:nvPr>
        </p:nvSpPr>
        <p:spPr/>
        <p:txBody>
          <a:bodyPr/>
          <a:lstStyle/>
          <a:p>
            <a:pPr eaLnBrk="1" fontAlgn="auto" hangingPunct="1">
              <a:spcAft>
                <a:spcPts val="0"/>
              </a:spcAft>
              <a:defRPr/>
            </a:pPr>
            <a:r>
              <a:rPr lang="x-none" sz="2400" dirty="0" smtClean="0">
                <a:ea typeface="+mj-ea"/>
                <a:cs typeface="+mj-cs"/>
              </a:rPr>
              <a:t>Услови за класификацију средстава као зајмова и потраживања</a:t>
            </a:r>
            <a:endParaRPr lang="en-US" sz="2400" dirty="0">
              <a:ea typeface="+mj-ea"/>
              <a:cs typeface="+mj-c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Content Placeholder 1"/>
          <p:cNvSpPr>
            <a:spLocks noGrp="1"/>
          </p:cNvSpPr>
          <p:nvPr>
            <p:ph idx="1"/>
          </p:nvPr>
        </p:nvSpPr>
        <p:spPr/>
        <p:txBody>
          <a:bodyPr/>
          <a:lstStyle/>
          <a:p>
            <a:pPr eaLnBrk="1" hangingPunct="1"/>
            <a:r>
              <a:rPr lang="en-US">
                <a:latin typeface="Lucida Sans Unicode" charset="0"/>
              </a:rPr>
              <a:t>Из категорије финансијских средстава која се вреднују по ФВ кроз биланс успеха у категорију зајмова и потраживања ако се има намера и способност држања ових средстава до “догледне” будућности. </a:t>
            </a:r>
          </a:p>
        </p:txBody>
      </p:sp>
      <p:sp>
        <p:nvSpPr>
          <p:cNvPr id="43010"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3E28F922-E912-A842-B4C5-AA48908FF011}" type="slidenum">
              <a:rPr kumimoji="0" lang="en-US" sz="1000"/>
              <a:pPr eaLnBrk="1" hangingPunct="1"/>
              <a:t>29</a:t>
            </a:fld>
            <a:endParaRPr kumimoji="0" lang="en-US" sz="1000"/>
          </a:p>
        </p:txBody>
      </p:sp>
      <p:sp>
        <p:nvSpPr>
          <p:cNvPr id="4" name="Title 3"/>
          <p:cNvSpPr>
            <a:spLocks noGrp="1"/>
          </p:cNvSpPr>
          <p:nvPr>
            <p:ph type="title"/>
          </p:nvPr>
        </p:nvSpPr>
        <p:spPr/>
        <p:txBody>
          <a:bodyPr/>
          <a:lstStyle/>
          <a:p>
            <a:pPr eaLnBrk="1" fontAlgn="auto" hangingPunct="1">
              <a:spcAft>
                <a:spcPts val="0"/>
              </a:spcAft>
              <a:defRPr/>
            </a:pPr>
            <a:r>
              <a:rPr lang="x-none" sz="2400" dirty="0" smtClean="0">
                <a:ea typeface="+mj-ea"/>
                <a:cs typeface="+mj-cs"/>
              </a:rPr>
              <a:t>Рекласификација зајмова и потраживања</a:t>
            </a:r>
            <a:endParaRPr lang="en-US" sz="2400" dirty="0">
              <a:ea typeface="+mj-ea"/>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idx="1"/>
          </p:nvPr>
        </p:nvSpPr>
        <p:spPr/>
        <p:txBody>
          <a:bodyPr/>
          <a:lstStyle/>
          <a:p>
            <a:pPr eaLnBrk="1" hangingPunct="1"/>
            <a:r>
              <a:rPr lang="sr-Cyrl-CS">
                <a:latin typeface="Lucida Sans Unicode" charset="0"/>
              </a:rPr>
              <a:t>1. Финансијски инструменти постају све значајнији део средстава и обавеза пословних ентитета свих делатности. </a:t>
            </a:r>
          </a:p>
          <a:p>
            <a:pPr eaLnBrk="1" hangingPunct="1"/>
            <a:endParaRPr lang="sr-Cyrl-CS">
              <a:latin typeface="Lucida Sans Unicode" charset="0"/>
            </a:endParaRPr>
          </a:p>
          <a:p>
            <a:pPr eaLnBrk="1" hangingPunct="1"/>
            <a:r>
              <a:rPr lang="sr-Cyrl-CS">
                <a:latin typeface="Lucida Sans Unicode" charset="0"/>
              </a:rPr>
              <a:t>2. Сталан раст врста  и степена изложености ризицима повезаним са финансијским инструментима.  </a:t>
            </a:r>
            <a:endParaRPr lang="en-US">
              <a:latin typeface="Lucida Sans Unicode" charset="0"/>
            </a:endParaRPr>
          </a:p>
        </p:txBody>
      </p:sp>
      <p:sp>
        <p:nvSpPr>
          <p:cNvPr id="1638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6C9FA715-697A-F840-860E-2BF6D8A3A001}" type="slidenum">
              <a:rPr kumimoji="0" lang="en-US" sz="1000"/>
              <a:pPr eaLnBrk="1" hangingPunct="1"/>
              <a:t>3</a:t>
            </a:fld>
            <a:endParaRPr kumimoji="0" lang="en-US" sz="1000"/>
          </a:p>
        </p:txBody>
      </p:sp>
      <p:sp>
        <p:nvSpPr>
          <p:cNvPr id="23554"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3200">
                <a:ea typeface="+mj-ea"/>
                <a:cs typeface="+mj-cs"/>
              </a:rPr>
              <a:t>Разлог за доношење МСФИ 7: Финансијски инструменти: објављивања</a:t>
            </a:r>
            <a:endParaRPr lang="en-US" sz="3200">
              <a:ea typeface="+mj-ea"/>
              <a:cs typeface="+mj-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1"/>
          <p:cNvSpPr>
            <a:spLocks noGrp="1"/>
          </p:cNvSpPr>
          <p:nvPr>
            <p:ph idx="1"/>
          </p:nvPr>
        </p:nvSpPr>
        <p:spPr/>
        <p:txBody>
          <a:bodyPr/>
          <a:lstStyle/>
          <a:p>
            <a:pPr eaLnBrk="1" hangingPunct="1"/>
            <a:r>
              <a:rPr lang="en-US">
                <a:latin typeface="Lucida Sans Unicode" charset="0"/>
              </a:rPr>
              <a:t>Ако су зајмови и потраживања били класификовани као финансијска средства расположива за продају (финансијска средства која се вреднују по ФВ кроз остали укупан резултат) они могу бити рекласификовани у категорију зајмова и потраживања. </a:t>
            </a:r>
          </a:p>
        </p:txBody>
      </p:sp>
      <p:sp>
        <p:nvSpPr>
          <p:cNvPr id="44034"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090F0166-F562-4D42-ACEA-2C41A4EC8FF6}" type="slidenum">
              <a:rPr kumimoji="0" lang="en-US" sz="1000"/>
              <a:pPr eaLnBrk="1" hangingPunct="1"/>
              <a:t>30</a:t>
            </a:fld>
            <a:endParaRPr kumimoji="0" lang="en-US" sz="1000"/>
          </a:p>
        </p:txBody>
      </p:sp>
      <p:sp>
        <p:nvSpPr>
          <p:cNvPr id="4" name="Title 3"/>
          <p:cNvSpPr>
            <a:spLocks noGrp="1"/>
          </p:cNvSpPr>
          <p:nvPr>
            <p:ph type="title"/>
          </p:nvPr>
        </p:nvSpPr>
        <p:spPr/>
        <p:txBody>
          <a:bodyPr/>
          <a:lstStyle/>
          <a:p>
            <a:pPr eaLnBrk="1" fontAlgn="auto" hangingPunct="1">
              <a:spcAft>
                <a:spcPts val="0"/>
              </a:spcAft>
              <a:defRPr/>
            </a:pPr>
            <a:r>
              <a:rPr lang="x-none" sz="2400" dirty="0" smtClean="0">
                <a:ea typeface="+mj-ea"/>
                <a:cs typeface="+mj-cs"/>
              </a:rPr>
              <a:t>Рекласификација зајмова и потраживања</a:t>
            </a:r>
            <a:endParaRPr lang="en-US" sz="2400" dirty="0">
              <a:ea typeface="+mj-ea"/>
              <a:cs typeface="+mj-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4213" y="1989138"/>
            <a:ext cx="7704137" cy="3656012"/>
          </a:xfrm>
          <a:noFill/>
          <a:extLs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4505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5B049CCC-E8A1-BE48-B00F-7FEF97F62074}" type="slidenum">
              <a:rPr kumimoji="0" lang="en-US" sz="1000"/>
              <a:pPr eaLnBrk="1" hangingPunct="1"/>
              <a:t>31</a:t>
            </a:fld>
            <a:endParaRPr kumimoji="0" lang="en-US" sz="1000"/>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x-none" dirty="0" smtClean="0">
                <a:ea typeface="+mj-ea"/>
                <a:cs typeface="+mj-cs"/>
              </a:rPr>
              <a:t>Правила за рекласификацију финансијских инструмената</a:t>
            </a:r>
            <a:endParaRPr lang="en-US" dirty="0">
              <a:ea typeface="+mj-ea"/>
              <a:cs typeface="+mj-c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3"/>
          <p:cNvSpPr>
            <a:spLocks noGrp="1" noChangeArrowheads="1"/>
          </p:cNvSpPr>
          <p:nvPr>
            <p:ph idx="1"/>
          </p:nvPr>
        </p:nvSpPr>
        <p:spPr/>
        <p:txBody>
          <a:bodyPr/>
          <a:lstStyle/>
          <a:p>
            <a:pPr eaLnBrk="1" hangingPunct="1">
              <a:lnSpc>
                <a:spcPct val="80000"/>
              </a:lnSpc>
            </a:pPr>
            <a:r>
              <a:rPr lang="sr-Cyrl-CS" sz="2800">
                <a:latin typeface="Lucida Sans Unicode" charset="0"/>
              </a:rPr>
              <a:t>МСФИ 7.12 захтева објављивање следећих информациј</a:t>
            </a:r>
            <a:r>
              <a:rPr lang="en-US" sz="2800">
                <a:latin typeface="Lucida Sans Unicode" charset="0"/>
              </a:rPr>
              <a:t>a</a:t>
            </a:r>
            <a:r>
              <a:rPr lang="sr-Cyrl-CS" sz="2800">
                <a:latin typeface="Lucida Sans Unicode" charset="0"/>
              </a:rPr>
              <a:t> о рекласификацији:</a:t>
            </a:r>
          </a:p>
          <a:p>
            <a:pPr eaLnBrk="1" hangingPunct="1">
              <a:lnSpc>
                <a:spcPct val="80000"/>
              </a:lnSpc>
            </a:pPr>
            <a:r>
              <a:rPr lang="sr-Cyrl-CS" sz="2800">
                <a:latin typeface="Lucida Sans Unicode" charset="0"/>
              </a:rPr>
              <a:t>    - вредност финансијских средстава која су рекласификована у и из сваке од категорија;</a:t>
            </a:r>
          </a:p>
          <a:p>
            <a:pPr eaLnBrk="1" hangingPunct="1">
              <a:lnSpc>
                <a:spcPct val="80000"/>
              </a:lnSpc>
            </a:pPr>
            <a:r>
              <a:rPr lang="sr-Cyrl-CS" sz="2800">
                <a:latin typeface="Lucida Sans Unicode" charset="0"/>
              </a:rPr>
              <a:t>- за сваки извештајни период до престанка признавања, књиговодствену вредност и фер вредност сваког финансијског средства које је било рекласификовано у текућем извештајном периоду и у претходним извештајним периодима;</a:t>
            </a:r>
          </a:p>
        </p:txBody>
      </p:sp>
      <p:sp>
        <p:nvSpPr>
          <p:cNvPr id="4608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D6108775-5680-8A4D-9449-BC30F54C5E3C}" type="slidenum">
              <a:rPr kumimoji="0" lang="en-US" sz="1000"/>
              <a:pPr eaLnBrk="1" hangingPunct="1"/>
              <a:t>32</a:t>
            </a:fld>
            <a:endParaRPr kumimoji="0" lang="en-US" sz="1000"/>
          </a:p>
        </p:txBody>
      </p:sp>
      <p:sp>
        <p:nvSpPr>
          <p:cNvPr id="57346" name="Rectangle 2"/>
          <p:cNvSpPr>
            <a:spLocks noGrp="1" noChangeArrowheads="1"/>
          </p:cNvSpPr>
          <p:nvPr>
            <p:ph type="title"/>
          </p:nvPr>
        </p:nvSpPr>
        <p:spPr/>
        <p:txBody>
          <a:bodyPr/>
          <a:lstStyle/>
          <a:p>
            <a:pPr eaLnBrk="1" fontAlgn="auto" hangingPunct="1">
              <a:spcAft>
                <a:spcPts val="0"/>
              </a:spcAft>
              <a:defRPr/>
            </a:pPr>
            <a:r>
              <a:rPr lang="sr-Cyrl-CS" sz="2800" dirty="0">
                <a:ea typeface="+mj-ea"/>
                <a:cs typeface="+mj-cs"/>
              </a:rPr>
              <a:t>Остали подаци о финансијском положају чије је објављивање обавезно</a:t>
            </a:r>
            <a:r>
              <a:rPr lang="en-US" sz="4000" dirty="0">
                <a:ea typeface="+mj-ea"/>
                <a:cs typeface="+mj-cs"/>
              </a:rPr>
              <a:t> </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Content Placeholder 2"/>
          <p:cNvSpPr>
            <a:spLocks noGrp="1"/>
          </p:cNvSpPr>
          <p:nvPr>
            <p:ph idx="1"/>
          </p:nvPr>
        </p:nvSpPr>
        <p:spPr/>
        <p:txBody>
          <a:bodyPr/>
          <a:lstStyle/>
          <a:p>
            <a:pPr eaLnBrk="1" hangingPunct="1">
              <a:lnSpc>
                <a:spcPct val="80000"/>
              </a:lnSpc>
            </a:pPr>
            <a:r>
              <a:rPr lang="sr-Cyrl-CS">
                <a:latin typeface="Lucida Sans Unicode" charset="0"/>
              </a:rPr>
              <a:t>- за финансијска средства која су рекласификована јер су постојале посебне околности навести које су то специфичне ситуације и чињенице и околности које су указивале на то да је реч о посебним околностима;</a:t>
            </a:r>
            <a:endParaRPr lang="ru-RU">
              <a:latin typeface="Lucida Sans Unicode" charset="0"/>
            </a:endParaRPr>
          </a:p>
          <a:p>
            <a:pPr eaLnBrk="1" hangingPunct="1">
              <a:lnSpc>
                <a:spcPct val="80000"/>
              </a:lnSpc>
            </a:pPr>
            <a:r>
              <a:rPr lang="ru-RU">
                <a:latin typeface="Lucida Sans Unicode" charset="0"/>
              </a:rPr>
              <a:t>- </a:t>
            </a:r>
            <a:r>
              <a:rPr lang="sr-Cyrl-CS">
                <a:latin typeface="Lucida Sans Unicode" charset="0"/>
              </a:rPr>
              <a:t>у извештајном периоду у коме су финансијска средства рекласификована</a:t>
            </a:r>
            <a:endParaRPr lang="en-US">
              <a:latin typeface="Lucida Sans Unicode" charset="0"/>
            </a:endParaRPr>
          </a:p>
          <a:p>
            <a:pPr eaLnBrk="1" hangingPunct="1"/>
            <a:endParaRPr lang="en-US">
              <a:latin typeface="Lucida Sans Unicode" charset="0"/>
            </a:endParaRPr>
          </a:p>
        </p:txBody>
      </p:sp>
      <p:sp>
        <p:nvSpPr>
          <p:cNvPr id="4710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36E3AD60-7B82-494F-A694-0DDBF05BBC91}" type="slidenum">
              <a:rPr kumimoji="0" lang="en-US" sz="1000"/>
              <a:pPr eaLnBrk="1" hangingPunct="1"/>
              <a:t>33</a:t>
            </a:fld>
            <a:endParaRPr kumimoji="0" lang="en-US" sz="1000"/>
          </a:p>
        </p:txBody>
      </p:sp>
      <p:sp>
        <p:nvSpPr>
          <p:cNvPr id="2" name="Title 1"/>
          <p:cNvSpPr>
            <a:spLocks noGrp="1"/>
          </p:cNvSpPr>
          <p:nvPr>
            <p:ph type="title"/>
          </p:nvPr>
        </p:nvSpPr>
        <p:spPr/>
        <p:txBody>
          <a:bodyPr/>
          <a:lstStyle/>
          <a:p>
            <a:pPr eaLnBrk="1" fontAlgn="auto" hangingPunct="1">
              <a:spcAft>
                <a:spcPts val="0"/>
              </a:spcAft>
              <a:defRPr/>
            </a:pPr>
            <a:r>
              <a:rPr lang="sr-Cyrl-CS" sz="2800" dirty="0" smtClean="0">
                <a:ea typeface="+mj-ea"/>
                <a:cs typeface="+mj-cs"/>
              </a:rPr>
              <a:t>Остали подаци о финансијском положају чије је објављивање обавезно</a:t>
            </a:r>
            <a:r>
              <a:rPr lang="en-US" sz="2800" dirty="0" smtClean="0">
                <a:ea typeface="+mj-ea"/>
                <a:cs typeface="+mj-cs"/>
              </a:rPr>
              <a:t> </a:t>
            </a:r>
            <a:endParaRPr lang="en-US" sz="2800" dirty="0">
              <a:ea typeface="+mj-ea"/>
              <a:cs typeface="+mj-c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3"/>
          <p:cNvSpPr>
            <a:spLocks noGrp="1" noChangeArrowheads="1"/>
          </p:cNvSpPr>
          <p:nvPr>
            <p:ph idx="1"/>
          </p:nvPr>
        </p:nvSpPr>
        <p:spPr/>
        <p:txBody>
          <a:bodyPr/>
          <a:lstStyle/>
          <a:p>
            <a:pPr eaLnBrk="1" hangingPunct="1">
              <a:lnSpc>
                <a:spcPct val="80000"/>
              </a:lnSpc>
            </a:pPr>
            <a:r>
              <a:rPr lang="sr-Cyrl-CS" sz="2400">
                <a:latin typeface="Lucida Sans Unicode" charset="0"/>
              </a:rPr>
              <a:t>висину добитака и губитака по основу промена фер вредности исказаних у билансу успеха или у ревалоризационим резервама  за дати период и за претходне периоде;</a:t>
            </a:r>
          </a:p>
          <a:p>
            <a:pPr eaLnBrk="1" hangingPunct="1">
              <a:lnSpc>
                <a:spcPct val="80000"/>
              </a:lnSpc>
            </a:pPr>
            <a:r>
              <a:rPr lang="sr-Cyrl-CS" sz="2400">
                <a:latin typeface="Lucida Sans Unicode" charset="0"/>
              </a:rPr>
              <a:t>- добицима или губицима који би током преосталог рока доспећа били признати у билансу успеха или ревалоризационим резервама да рекласификације није било, заједно са добицима, губицима приходима и расходима који се признају сада - након рекласификације;</a:t>
            </a:r>
          </a:p>
          <a:p>
            <a:pPr eaLnBrk="1" hangingPunct="1">
              <a:lnSpc>
                <a:spcPct val="80000"/>
              </a:lnSpc>
            </a:pPr>
            <a:r>
              <a:rPr lang="sr-Cyrl-CS" sz="2400">
                <a:latin typeface="Lucida Sans Unicode" charset="0"/>
              </a:rPr>
              <a:t>- на дан рекласификације, ефективне каматне стопе, процењени износ нето новчаних токова који ентитет очекује да оствари. </a:t>
            </a:r>
            <a:endParaRPr lang="en-US" sz="2400">
              <a:latin typeface="Lucida Sans Unicode" charset="0"/>
            </a:endParaRPr>
          </a:p>
          <a:p>
            <a:pPr eaLnBrk="1" hangingPunct="1">
              <a:lnSpc>
                <a:spcPct val="80000"/>
              </a:lnSpc>
            </a:pPr>
            <a:endParaRPr lang="en-US" sz="2400">
              <a:latin typeface="Lucida Sans Unicode" charset="0"/>
            </a:endParaRPr>
          </a:p>
        </p:txBody>
      </p:sp>
      <p:sp>
        <p:nvSpPr>
          <p:cNvPr id="4813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8CDA86F8-3601-1F45-8976-FB41AEAAF0AE}" type="slidenum">
              <a:rPr kumimoji="0" lang="en-US" sz="1000"/>
              <a:pPr eaLnBrk="1" hangingPunct="1"/>
              <a:t>34</a:t>
            </a:fld>
            <a:endParaRPr kumimoji="0" lang="en-US" sz="1000"/>
          </a:p>
        </p:txBody>
      </p:sp>
      <p:sp>
        <p:nvSpPr>
          <p:cNvPr id="59394" name="Rectangle 2"/>
          <p:cNvSpPr>
            <a:spLocks noGrp="1" noChangeArrowheads="1"/>
          </p:cNvSpPr>
          <p:nvPr>
            <p:ph type="title"/>
          </p:nvPr>
        </p:nvSpPr>
        <p:spPr/>
        <p:txBody>
          <a:bodyPr/>
          <a:lstStyle/>
          <a:p>
            <a:pPr eaLnBrk="1" fontAlgn="auto" hangingPunct="1">
              <a:spcAft>
                <a:spcPts val="0"/>
              </a:spcAft>
              <a:defRPr/>
            </a:pPr>
            <a:r>
              <a:rPr lang="sr-Cyrl-CS" sz="2800">
                <a:ea typeface="+mj-ea"/>
                <a:cs typeface="+mj-cs"/>
              </a:rPr>
              <a:t>Остали подаци о финансијском положају чије је објављивање обавезно</a:t>
            </a:r>
            <a:endParaRPr lang="en-US" sz="2800">
              <a:ea typeface="+mj-ea"/>
              <a:cs typeface="+mj-c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4213" y="1773238"/>
            <a:ext cx="7775575" cy="4032250"/>
          </a:xfrm>
          <a:noFill/>
          <a:extLs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4915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77F57E78-571E-DB47-94E1-9129A9BA6921}" type="slidenum">
              <a:rPr kumimoji="0" lang="en-US" sz="1000"/>
              <a:pPr eaLnBrk="1" hangingPunct="1"/>
              <a:t>35</a:t>
            </a:fld>
            <a:endParaRPr kumimoji="0" lang="en-US" sz="1000"/>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x-none" dirty="0" smtClean="0">
                <a:ea typeface="+mj-ea"/>
                <a:cs typeface="+mj-cs"/>
              </a:rPr>
              <a:t>Напомена у вези са извршеним рекласификацијама средстава</a:t>
            </a:r>
            <a:endParaRPr lang="en-US" dirty="0">
              <a:ea typeface="+mj-ea"/>
              <a:cs typeface="+mj-c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04838" y="1844675"/>
            <a:ext cx="7934325" cy="3600450"/>
          </a:xfrm>
          <a:noFill/>
          <a:extLs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5017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52F27867-C55B-2C42-B077-F2250DA1ADED}" type="slidenum">
              <a:rPr kumimoji="0" lang="en-US" sz="1000"/>
              <a:pPr eaLnBrk="1" hangingPunct="1"/>
              <a:t>36</a:t>
            </a:fld>
            <a:endParaRPr kumimoji="0" lang="en-US" sz="1000"/>
          </a:p>
        </p:txBody>
      </p:sp>
      <p:sp>
        <p:nvSpPr>
          <p:cNvPr id="2" name="Title 1"/>
          <p:cNvSpPr>
            <a:spLocks noGrp="1"/>
          </p:cNvSpPr>
          <p:nvPr>
            <p:ph type="title"/>
          </p:nvPr>
        </p:nvSpPr>
        <p:spPr/>
        <p:txBody>
          <a:bodyPr/>
          <a:lstStyle/>
          <a:p>
            <a:pPr eaLnBrk="1" fontAlgn="auto" hangingPunct="1">
              <a:spcAft>
                <a:spcPts val="0"/>
              </a:spcAft>
              <a:defRPr/>
            </a:pPr>
            <a:r>
              <a:rPr lang="x-none" sz="2400" dirty="0" smtClean="0">
                <a:ea typeface="+mj-ea"/>
                <a:cs typeface="+mj-cs"/>
              </a:rPr>
              <a:t>Напомена у којој је исказан утицај рекласификације на добит пре пореза</a:t>
            </a:r>
            <a:endParaRPr lang="en-US" sz="2400" dirty="0">
              <a:ea typeface="+mj-ea"/>
              <a:cs typeface="+mj-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3"/>
          <p:cNvSpPr>
            <a:spLocks noGrp="1" noChangeArrowheads="1"/>
          </p:cNvSpPr>
          <p:nvPr>
            <p:ph idx="1"/>
          </p:nvPr>
        </p:nvSpPr>
        <p:spPr/>
        <p:txBody>
          <a:bodyPr/>
          <a:lstStyle/>
          <a:p>
            <a:pPr eaLnBrk="1" hangingPunct="1"/>
            <a:r>
              <a:rPr lang="sr-Cyrl-CS">
                <a:latin typeface="Lucida Sans Unicode" charset="0"/>
              </a:rPr>
              <a:t>Захтеване информације омогућавају корисницима финансијских извештаја сагледају последице рекласификације по финансијски и приносни положај банке не само у периоду у коме је рекласификација извршена већ и у будућности.</a:t>
            </a:r>
            <a:endParaRPr lang="en-US">
              <a:latin typeface="Lucida Sans Unicode" charset="0"/>
            </a:endParaRPr>
          </a:p>
        </p:txBody>
      </p:sp>
      <p:sp>
        <p:nvSpPr>
          <p:cNvPr id="5120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1EA7E360-849F-0D4D-B13C-E3644F3B4B53}" type="slidenum">
              <a:rPr kumimoji="0" lang="en-US" sz="1000"/>
              <a:pPr eaLnBrk="1" hangingPunct="1"/>
              <a:t>37</a:t>
            </a:fld>
            <a:endParaRPr kumimoji="0" lang="en-US" sz="1000"/>
          </a:p>
        </p:txBody>
      </p:sp>
      <p:sp>
        <p:nvSpPr>
          <p:cNvPr id="62466" name="Rectangle 2"/>
          <p:cNvSpPr>
            <a:spLocks noGrp="1" noChangeArrowheads="1"/>
          </p:cNvSpPr>
          <p:nvPr>
            <p:ph type="title"/>
          </p:nvPr>
        </p:nvSpPr>
        <p:spPr/>
        <p:txBody>
          <a:bodyPr/>
          <a:lstStyle/>
          <a:p>
            <a:pPr eaLnBrk="1" fontAlgn="auto" hangingPunct="1">
              <a:spcAft>
                <a:spcPts val="0"/>
              </a:spcAft>
              <a:defRPr/>
            </a:pPr>
            <a:r>
              <a:rPr lang="sr-Cyrl-CS" sz="2800">
                <a:ea typeface="+mj-ea"/>
                <a:cs typeface="+mj-cs"/>
              </a:rPr>
              <a:t>Остали подаци о финансијском положају чије је објављивање обавезно</a:t>
            </a:r>
            <a:endParaRPr lang="en-US" sz="2800">
              <a:ea typeface="+mj-ea"/>
              <a:cs typeface="+mj-c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3"/>
          <p:cNvSpPr>
            <a:spLocks noGrp="1" noChangeArrowheads="1"/>
          </p:cNvSpPr>
          <p:nvPr>
            <p:ph idx="1"/>
          </p:nvPr>
        </p:nvSpPr>
        <p:spPr/>
        <p:txBody>
          <a:bodyPr/>
          <a:lstStyle/>
          <a:p>
            <a:pPr eaLnBrk="1" hangingPunct="1"/>
            <a:r>
              <a:rPr lang="sr-Cyrl-CS">
                <a:latin typeface="Lucida Sans Unicode" charset="0"/>
              </a:rPr>
              <a:t>(2) Престанак признавања  </a:t>
            </a:r>
          </a:p>
          <a:p>
            <a:pPr eaLnBrk="1" hangingPunct="1"/>
            <a:r>
              <a:rPr lang="sr-Cyrl-CS">
                <a:latin typeface="Lucida Sans Unicode" charset="0"/>
              </a:rPr>
              <a:t>Пружање детаљних података се захтева онда када је дошло до трансфера средства, али нису испуњени услови за престанак његовог признавања</a:t>
            </a:r>
            <a:r>
              <a:rPr lang="en-US">
                <a:latin typeface="Lucida Sans Unicode" charset="0"/>
              </a:rPr>
              <a:t> </a:t>
            </a:r>
          </a:p>
        </p:txBody>
      </p:sp>
      <p:sp>
        <p:nvSpPr>
          <p:cNvPr id="5222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96AA2B2F-E0F6-A64F-828F-3D2DE9C93517}" type="slidenum">
              <a:rPr kumimoji="0" lang="en-US" sz="1000"/>
              <a:pPr eaLnBrk="1" hangingPunct="1"/>
              <a:t>38</a:t>
            </a:fld>
            <a:endParaRPr kumimoji="0" lang="en-US" sz="1000"/>
          </a:p>
        </p:txBody>
      </p:sp>
      <p:sp>
        <p:nvSpPr>
          <p:cNvPr id="63490" name="Rectangle 2"/>
          <p:cNvSpPr>
            <a:spLocks noGrp="1" noChangeArrowheads="1"/>
          </p:cNvSpPr>
          <p:nvPr>
            <p:ph type="title"/>
          </p:nvPr>
        </p:nvSpPr>
        <p:spPr/>
        <p:txBody>
          <a:bodyPr/>
          <a:lstStyle/>
          <a:p>
            <a:pPr eaLnBrk="1" fontAlgn="auto" hangingPunct="1">
              <a:spcAft>
                <a:spcPts val="0"/>
              </a:spcAft>
              <a:defRPr/>
            </a:pPr>
            <a:r>
              <a:rPr lang="sr-Cyrl-CS" sz="2800">
                <a:ea typeface="+mj-ea"/>
                <a:cs typeface="+mj-cs"/>
              </a:rPr>
              <a:t>Остали подаци о финансијском положају чије је објављивање обавезно</a:t>
            </a:r>
            <a:endParaRPr lang="en-US" sz="2800">
              <a:ea typeface="+mj-ea"/>
              <a:cs typeface="+mj-c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3"/>
          <p:cNvSpPr>
            <a:spLocks noGrp="1" noChangeArrowheads="1"/>
          </p:cNvSpPr>
          <p:nvPr>
            <p:ph idx="1"/>
          </p:nvPr>
        </p:nvSpPr>
        <p:spPr/>
        <p:txBody>
          <a:bodyPr/>
          <a:lstStyle/>
          <a:p>
            <a:pPr eaLnBrk="1" hangingPunct="1">
              <a:lnSpc>
                <a:spcPct val="80000"/>
              </a:lnSpc>
            </a:pPr>
            <a:r>
              <a:rPr lang="sr-Cyrl-CS" sz="3200">
                <a:latin typeface="Lucida Sans Unicode" charset="0"/>
              </a:rPr>
              <a:t>За сваку класу финансијских средстава дефинисану у складу са МСФИ 7 треба :</a:t>
            </a:r>
          </a:p>
          <a:p>
            <a:pPr lvl="1" eaLnBrk="1" hangingPunct="1">
              <a:lnSpc>
                <a:spcPct val="80000"/>
              </a:lnSpc>
            </a:pPr>
            <a:r>
              <a:rPr lang="sr-Cyrl-CS" sz="3200">
                <a:latin typeface="Lucida Sans Unicode" charset="0"/>
              </a:rPr>
              <a:t>природу средства (акције, обвезнице и сл.)</a:t>
            </a:r>
          </a:p>
          <a:p>
            <a:pPr lvl="1" eaLnBrk="1" hangingPunct="1">
              <a:lnSpc>
                <a:spcPct val="80000"/>
              </a:lnSpc>
            </a:pPr>
            <a:r>
              <a:rPr lang="sr-Cyrl-CS" sz="3200">
                <a:latin typeface="Lucida Sans Unicode" charset="0"/>
              </a:rPr>
              <a:t>природу ризика којима банка остаје изложена</a:t>
            </a:r>
          </a:p>
          <a:p>
            <a:pPr lvl="1" eaLnBrk="1" hangingPunct="1">
              <a:lnSpc>
                <a:spcPct val="80000"/>
              </a:lnSpc>
            </a:pPr>
            <a:r>
              <a:rPr lang="sr-Cyrl-CS" sz="3200">
                <a:latin typeface="Lucida Sans Unicode" charset="0"/>
              </a:rPr>
              <a:t>књиговодствену вредност имовине и с њом повезане обавезе;</a:t>
            </a:r>
          </a:p>
        </p:txBody>
      </p:sp>
      <p:sp>
        <p:nvSpPr>
          <p:cNvPr id="5325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A5543C1A-7C08-664B-B8E0-D4C6E3A5268A}" type="slidenum">
              <a:rPr kumimoji="0" lang="en-US" sz="1000"/>
              <a:pPr eaLnBrk="1" hangingPunct="1"/>
              <a:t>39</a:t>
            </a:fld>
            <a:endParaRPr kumimoji="0" lang="en-US" sz="1000"/>
          </a:p>
        </p:txBody>
      </p:sp>
      <p:sp>
        <p:nvSpPr>
          <p:cNvPr id="64514"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2800" dirty="0">
                <a:ea typeface="+mj-ea"/>
                <a:cs typeface="+mj-cs"/>
              </a:rPr>
              <a:t>Остали подаци о финансијском положају чије је објављивање </a:t>
            </a:r>
            <a:r>
              <a:rPr lang="sr-Cyrl-CS" sz="2800" dirty="0" smtClean="0">
                <a:ea typeface="+mj-ea"/>
                <a:cs typeface="+mj-cs"/>
              </a:rPr>
              <a:t>обавезно-престанак признавања</a:t>
            </a:r>
            <a:endParaRPr lang="en-US" sz="2800" dirty="0">
              <a:ea typeface="+mj-ea"/>
              <a:cs typeface="+mj-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Grp="1" noChangeArrowheads="1"/>
          </p:cNvSpPr>
          <p:nvPr>
            <p:ph idx="1"/>
          </p:nvPr>
        </p:nvSpPr>
        <p:spPr/>
        <p:txBody>
          <a:bodyPr/>
          <a:lstStyle/>
          <a:p>
            <a:pPr eaLnBrk="1" hangingPunct="1"/>
            <a:r>
              <a:rPr lang="sr-Cyrl-CS">
                <a:latin typeface="Lucida Sans Unicode" charset="0"/>
              </a:rPr>
              <a:t>Да корисницима финансијских извештаја учинити доступним податке о висини, временском распореду и вероватноћи настајања будућих прилива и одлива готовине који резултирају из финансијских инструмената.</a:t>
            </a:r>
            <a:endParaRPr lang="en-US">
              <a:latin typeface="Lucida Sans Unicode" charset="0"/>
            </a:endParaRPr>
          </a:p>
        </p:txBody>
      </p:sp>
      <p:sp>
        <p:nvSpPr>
          <p:cNvPr id="1741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27CB65E0-F4A0-F54A-AE95-92C2DDB67B62}" type="slidenum">
              <a:rPr kumimoji="0" lang="en-US" sz="1000"/>
              <a:pPr eaLnBrk="1" hangingPunct="1"/>
              <a:t>4</a:t>
            </a:fld>
            <a:endParaRPr kumimoji="0" lang="en-US" sz="1000"/>
          </a:p>
        </p:txBody>
      </p:sp>
      <p:sp>
        <p:nvSpPr>
          <p:cNvPr id="21506"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Циљ МСФИ-7</a:t>
            </a:r>
            <a:endParaRPr lang="en-US">
              <a:ea typeface="+mj-ea"/>
              <a:cs typeface="+mj-cs"/>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Content Placeholder 1"/>
          <p:cNvSpPr>
            <a:spLocks noGrp="1"/>
          </p:cNvSpPr>
          <p:nvPr>
            <p:ph idx="1"/>
          </p:nvPr>
        </p:nvSpPr>
        <p:spPr/>
        <p:txBody>
          <a:bodyPr/>
          <a:lstStyle/>
          <a:p>
            <a:pPr lvl="1" eaLnBrk="1" hangingPunct="1">
              <a:lnSpc>
                <a:spcPct val="80000"/>
              </a:lnSpc>
            </a:pPr>
            <a:r>
              <a:rPr lang="sr-Cyrl-CS" sz="3200">
                <a:latin typeface="Lucida Sans Unicode" charset="0"/>
              </a:rPr>
              <a:t>опис природе односа између финансијског средства и придружене обавезе, укључујући свако ограничење банке  да користи дато средство и</a:t>
            </a:r>
          </a:p>
          <a:p>
            <a:pPr lvl="1" eaLnBrk="1" hangingPunct="1">
              <a:lnSpc>
                <a:spcPct val="80000"/>
              </a:lnSpc>
            </a:pPr>
            <a:r>
              <a:rPr lang="sr-Cyrl-CS" sz="3200">
                <a:latin typeface="Lucida Sans Unicode" charset="0"/>
              </a:rPr>
              <a:t>ако су супротна страна по основу повезане обавезе има право регреса само дате имовине, објављује се фер вредност имовине, фер вредност обавезе и нето позицију. </a:t>
            </a:r>
            <a:endParaRPr lang="en-US" sz="3200">
              <a:latin typeface="Lucida Sans Unicode" charset="0"/>
            </a:endParaRPr>
          </a:p>
          <a:p>
            <a:pPr eaLnBrk="1" hangingPunct="1"/>
            <a:endParaRPr lang="en-US">
              <a:latin typeface="Lucida Sans Unicode" charset="0"/>
            </a:endParaRPr>
          </a:p>
        </p:txBody>
      </p:sp>
      <p:sp>
        <p:nvSpPr>
          <p:cNvPr id="54274"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8F37D345-41E0-C243-A845-D1C7AF01A88C}" type="slidenum">
              <a:rPr kumimoji="0" lang="en-US" sz="1000"/>
              <a:pPr eaLnBrk="1" hangingPunct="1"/>
              <a:t>40</a:t>
            </a:fld>
            <a:endParaRPr kumimoji="0" lang="en-US" sz="1000"/>
          </a:p>
        </p:txBody>
      </p:sp>
      <p:sp>
        <p:nvSpPr>
          <p:cNvPr id="4" name="Title 3"/>
          <p:cNvSpPr>
            <a:spLocks noGrp="1"/>
          </p:cNvSpPr>
          <p:nvPr>
            <p:ph type="title"/>
          </p:nvPr>
        </p:nvSpPr>
        <p:spPr/>
        <p:txBody>
          <a:bodyPr/>
          <a:lstStyle/>
          <a:p>
            <a:pPr eaLnBrk="1" fontAlgn="auto" hangingPunct="1">
              <a:spcAft>
                <a:spcPts val="0"/>
              </a:spcAft>
              <a:defRPr/>
            </a:pPr>
            <a:r>
              <a:rPr lang="sr-Cyrl-CS" sz="2400" dirty="0" smtClean="0">
                <a:ea typeface="+mj-ea"/>
                <a:cs typeface="+mj-cs"/>
              </a:rPr>
              <a:t>Остали подаци о финансијском положају чије је објављивање обавезно – престанак признавања</a:t>
            </a:r>
            <a:endParaRPr lang="en-US" sz="2400" dirty="0">
              <a:ea typeface="+mj-ea"/>
              <a:cs typeface="+mj-c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3"/>
          <p:cNvSpPr>
            <a:spLocks noGrp="1" noChangeArrowheads="1"/>
          </p:cNvSpPr>
          <p:nvPr>
            <p:ph idx="1"/>
          </p:nvPr>
        </p:nvSpPr>
        <p:spPr/>
        <p:txBody>
          <a:bodyPr/>
          <a:lstStyle/>
          <a:p>
            <a:pPr eaLnBrk="1" hangingPunct="1"/>
            <a:r>
              <a:rPr lang="sr-Cyrl-CS" sz="2400">
                <a:latin typeface="Lucida Sans Unicode" charset="0"/>
              </a:rPr>
              <a:t>Напомена у ко</a:t>
            </a:r>
            <a:r>
              <a:rPr lang="en-US" sz="2400">
                <a:latin typeface="Lucida Sans Unicode" charset="0"/>
              </a:rPr>
              <a:t>j</a:t>
            </a:r>
            <a:r>
              <a:rPr lang="sr-Cyrl-CS" sz="2400">
                <a:latin typeface="Lucida Sans Unicode" charset="0"/>
              </a:rPr>
              <a:t>ој су наведене информације о финансијским средствима по категоријама посматрано која нису испунила услове за престанак признавања могла би изгледати: </a:t>
            </a:r>
            <a:endParaRPr lang="en-US" sz="2400">
              <a:latin typeface="Lucida Sans Unicode" charset="0"/>
            </a:endParaRPr>
          </a:p>
        </p:txBody>
      </p:sp>
      <p:sp>
        <p:nvSpPr>
          <p:cNvPr id="5529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A41AB7A7-4363-364F-8AF5-D51694D652BF}" type="slidenum">
              <a:rPr kumimoji="0" lang="en-US" sz="1000"/>
              <a:pPr eaLnBrk="1" hangingPunct="1"/>
              <a:t>41</a:t>
            </a:fld>
            <a:endParaRPr kumimoji="0" lang="en-US" sz="1000"/>
          </a:p>
        </p:txBody>
      </p:sp>
      <p:sp>
        <p:nvSpPr>
          <p:cNvPr id="65538"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2800" dirty="0">
                <a:ea typeface="+mj-ea"/>
                <a:cs typeface="+mj-cs"/>
              </a:rPr>
              <a:t>Остали подаци о финансијском положају чије је објављивање </a:t>
            </a:r>
            <a:r>
              <a:rPr lang="sr-Cyrl-CS" sz="2800" dirty="0" smtClean="0">
                <a:ea typeface="+mj-ea"/>
                <a:cs typeface="+mj-cs"/>
              </a:rPr>
              <a:t>обавезно –престанак признавања</a:t>
            </a:r>
            <a:endParaRPr lang="en-US" sz="2800" dirty="0">
              <a:ea typeface="+mj-ea"/>
              <a:cs typeface="+mj-cs"/>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C2AD0BA8-36E9-B74D-99A4-F98F70FB882E}" type="slidenum">
              <a:rPr kumimoji="0" lang="en-US" sz="1000"/>
              <a:pPr eaLnBrk="1" hangingPunct="1"/>
              <a:t>42</a:t>
            </a:fld>
            <a:endParaRPr kumimoji="0" lang="en-US" sz="1000"/>
          </a:p>
        </p:txBody>
      </p:sp>
      <p:sp>
        <p:nvSpPr>
          <p:cNvPr id="4" name="Title 3"/>
          <p:cNvSpPr>
            <a:spLocks noGrp="1"/>
          </p:cNvSpPr>
          <p:nvPr>
            <p:ph type="title"/>
          </p:nvPr>
        </p:nvSpPr>
        <p:spPr/>
        <p:txBody>
          <a:bodyPr/>
          <a:lstStyle/>
          <a:p>
            <a:pPr eaLnBrk="1" fontAlgn="auto" hangingPunct="1">
              <a:spcAft>
                <a:spcPts val="0"/>
              </a:spcAft>
              <a:defRPr/>
            </a:pPr>
            <a:endParaRPr lang="en-US">
              <a:ea typeface="+mj-ea"/>
              <a:cs typeface="+mj-cs"/>
            </a:endParaRPr>
          </a:p>
        </p:txBody>
      </p:sp>
      <p:pic>
        <p:nvPicPr>
          <p:cNvPr id="5632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27088" y="1557338"/>
            <a:ext cx="7561262" cy="4103687"/>
          </a:xfrm>
          <a:noFill/>
          <a:extLst>
            <a:ext uri="{91240B29-F687-4f45-9708-019B960494DF}">
              <a14:hiddenLine xmlns:a14="http://schemas.microsoft.com/office/drawing/2010/main" w="12700" cap="sq">
                <a:solidFill>
                  <a:srgbClr val="000000"/>
                </a:solidFill>
                <a:miter lim="800000"/>
                <a:headEnd type="none" w="sm" len="sm"/>
                <a:tailEnd type="none" w="sm" len="sm"/>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3"/>
          <p:cNvSpPr>
            <a:spLocks noGrp="1" noChangeArrowheads="1"/>
          </p:cNvSpPr>
          <p:nvPr>
            <p:ph idx="1"/>
          </p:nvPr>
        </p:nvSpPr>
        <p:spPr/>
        <p:txBody>
          <a:bodyPr/>
          <a:lstStyle/>
          <a:p>
            <a:pPr eaLnBrk="1" hangingPunct="1">
              <a:lnSpc>
                <a:spcPct val="90000"/>
              </a:lnSpc>
            </a:pPr>
            <a:r>
              <a:rPr lang="sr-Cyrl-CS" sz="2400">
                <a:latin typeface="Lucida Sans Unicode" charset="0"/>
              </a:rPr>
              <a:t>(3) Подаци о обезбеђењу (колатералу) </a:t>
            </a:r>
          </a:p>
          <a:p>
            <a:pPr eaLnBrk="1" hangingPunct="1">
              <a:lnSpc>
                <a:spcPct val="90000"/>
              </a:lnSpc>
            </a:pPr>
            <a:r>
              <a:rPr lang="sr-Cyrl-CS" sz="2400">
                <a:latin typeface="Lucida Sans Unicode" charset="0"/>
              </a:rPr>
              <a:t>Када банка држи колатерал (по основу финансиских или нефинансијских средстава) и према одредбама уговора има право да га продај или даље заложи   према МСФИ 7.15 треба да објави следеће податке:</a:t>
            </a:r>
          </a:p>
          <a:p>
            <a:pPr lvl="1" eaLnBrk="1" hangingPunct="1">
              <a:lnSpc>
                <a:spcPct val="90000"/>
              </a:lnSpc>
            </a:pPr>
            <a:r>
              <a:rPr lang="sr-Cyrl-CS" sz="2000">
                <a:latin typeface="Lucida Sans Unicode" charset="0"/>
              </a:rPr>
              <a:t>фер вредност примљеног колатерала;</a:t>
            </a:r>
          </a:p>
          <a:p>
            <a:pPr lvl="1" eaLnBrk="1" hangingPunct="1">
              <a:lnSpc>
                <a:spcPct val="90000"/>
              </a:lnSpc>
            </a:pPr>
            <a:r>
              <a:rPr lang="sr-Cyrl-CS" sz="2000">
                <a:latin typeface="Lucida Sans Unicode" charset="0"/>
              </a:rPr>
              <a:t>фер вредност свих до сада уступљених или продатих колатерала; Ако је поверилац колатерал већ отуђио, продајом и даљим заступањем, треба навести да ли има обавезу да дати колатерал поново врати дужнику и</a:t>
            </a:r>
          </a:p>
          <a:p>
            <a:pPr eaLnBrk="1" hangingPunct="1">
              <a:lnSpc>
                <a:spcPct val="90000"/>
              </a:lnSpc>
            </a:pPr>
            <a:r>
              <a:rPr lang="sr-Cyrl-CS" sz="2400">
                <a:latin typeface="Lucida Sans Unicode" charset="0"/>
              </a:rPr>
              <a:t>-  услови који се односе на коришћење колатерала.</a:t>
            </a:r>
            <a:endParaRPr lang="en-US" sz="2400">
              <a:latin typeface="Lucida Sans Unicode" charset="0"/>
            </a:endParaRPr>
          </a:p>
        </p:txBody>
      </p:sp>
      <p:sp>
        <p:nvSpPr>
          <p:cNvPr id="5734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12FBF171-10E1-9944-B1AA-6E8C6E18A00F}" type="slidenum">
              <a:rPr kumimoji="0" lang="en-US" sz="1000"/>
              <a:pPr eaLnBrk="1" hangingPunct="1"/>
              <a:t>43</a:t>
            </a:fld>
            <a:endParaRPr kumimoji="0" lang="en-US" sz="1000"/>
          </a:p>
        </p:txBody>
      </p:sp>
      <p:sp>
        <p:nvSpPr>
          <p:cNvPr id="58370"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2800" dirty="0">
                <a:ea typeface="+mj-ea"/>
                <a:cs typeface="+mj-cs"/>
              </a:rPr>
              <a:t>Остали подаци о финансијском положају чије је објављивање обавезно</a:t>
            </a:r>
            <a:r>
              <a:rPr lang="en-US" sz="4000" dirty="0">
                <a:ea typeface="+mj-ea"/>
                <a:cs typeface="+mj-cs"/>
              </a:rPr>
              <a:t> </a:t>
            </a:r>
            <a:r>
              <a:rPr lang="x-none" sz="4000" dirty="0" smtClean="0">
                <a:ea typeface="+mj-ea"/>
                <a:cs typeface="+mj-cs"/>
              </a:rPr>
              <a:t>- колатерал</a:t>
            </a:r>
            <a:endParaRPr lang="en-US" sz="4000" dirty="0">
              <a:ea typeface="+mj-ea"/>
              <a:cs typeface="+mj-cs"/>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3"/>
          <p:cNvSpPr>
            <a:spLocks noGrp="1" noChangeArrowheads="1"/>
          </p:cNvSpPr>
          <p:nvPr>
            <p:ph idx="1"/>
          </p:nvPr>
        </p:nvSpPr>
        <p:spPr/>
        <p:txBody>
          <a:bodyPr/>
          <a:lstStyle/>
          <a:p>
            <a:pPr eaLnBrk="1" hangingPunct="1"/>
            <a:r>
              <a:rPr lang="sr-Cyrl-CS">
                <a:latin typeface="Lucida Sans Unicode" charset="0"/>
              </a:rPr>
              <a:t>О заложеној имовини дужник објављује:</a:t>
            </a:r>
          </a:p>
          <a:p>
            <a:pPr eaLnBrk="1" hangingPunct="1"/>
            <a:r>
              <a:rPr lang="sr-Cyrl-CS">
                <a:latin typeface="Lucida Sans Unicode" charset="0"/>
              </a:rPr>
              <a:t>- књиговодствену вредност колатерала укључујући и вредност оних колатератала који се односе на средства која су у складу са МРС 39  рекласификована.</a:t>
            </a:r>
          </a:p>
          <a:p>
            <a:pPr eaLnBrk="1" hangingPunct="1"/>
            <a:r>
              <a:rPr lang="sr-Cyrl-CS">
                <a:latin typeface="Lucida Sans Unicode" charset="0"/>
              </a:rPr>
              <a:t>- услове који се односе на дати колатерал.</a:t>
            </a:r>
            <a:endParaRPr lang="en-US">
              <a:latin typeface="Lucida Sans Unicode" charset="0"/>
            </a:endParaRPr>
          </a:p>
        </p:txBody>
      </p:sp>
      <p:sp>
        <p:nvSpPr>
          <p:cNvPr id="5837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CD7ABDF9-E409-E44A-9ECB-A282A3630A72}" type="slidenum">
              <a:rPr kumimoji="0" lang="en-US" sz="1000"/>
              <a:pPr eaLnBrk="1" hangingPunct="1"/>
              <a:t>44</a:t>
            </a:fld>
            <a:endParaRPr kumimoji="0" lang="en-US" sz="1000"/>
          </a:p>
        </p:txBody>
      </p:sp>
      <p:sp>
        <p:nvSpPr>
          <p:cNvPr id="67586" name="Rectangle 2"/>
          <p:cNvSpPr>
            <a:spLocks noGrp="1" noChangeArrowheads="1"/>
          </p:cNvSpPr>
          <p:nvPr>
            <p:ph type="title"/>
          </p:nvPr>
        </p:nvSpPr>
        <p:spPr/>
        <p:txBody>
          <a:bodyPr/>
          <a:lstStyle/>
          <a:p>
            <a:pPr eaLnBrk="1" fontAlgn="auto" hangingPunct="1">
              <a:spcAft>
                <a:spcPts val="0"/>
              </a:spcAft>
              <a:defRPr/>
            </a:pPr>
            <a:r>
              <a:rPr lang="sr-Cyrl-CS" sz="2800" dirty="0" smtClean="0">
                <a:ea typeface="+mj-ea"/>
                <a:cs typeface="+mj-cs"/>
              </a:rPr>
              <a:t>Остали подаци о финансијском положају чије је објављивање обавезно</a:t>
            </a:r>
            <a:r>
              <a:rPr lang="en-US" sz="2800" dirty="0" smtClean="0">
                <a:ea typeface="+mj-ea"/>
                <a:cs typeface="+mj-cs"/>
              </a:rPr>
              <a:t> </a:t>
            </a:r>
            <a:r>
              <a:rPr lang="x-none" sz="2800" dirty="0" smtClean="0">
                <a:ea typeface="+mj-ea"/>
                <a:cs typeface="+mj-cs"/>
              </a:rPr>
              <a:t>- колатерал</a:t>
            </a:r>
            <a:endParaRPr lang="en-US" sz="2800" dirty="0">
              <a:ea typeface="+mj-ea"/>
              <a:cs typeface="+mj-cs"/>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27088" y="2060575"/>
            <a:ext cx="7561262" cy="2333625"/>
          </a:xfrm>
          <a:noFill/>
          <a:extLs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5939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DC769BE9-D2ED-974F-8687-7FCA77861E66}" type="slidenum">
              <a:rPr kumimoji="0" lang="en-US" sz="1000"/>
              <a:pPr eaLnBrk="1" hangingPunct="1"/>
              <a:t>45</a:t>
            </a:fld>
            <a:endParaRPr kumimoji="0" lang="en-US" sz="1000"/>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x-none" dirty="0" smtClean="0">
                <a:ea typeface="+mj-ea"/>
                <a:cs typeface="+mj-cs"/>
              </a:rPr>
              <a:t>Напомена о примљеним колатералима</a:t>
            </a:r>
            <a:endParaRPr lang="en-US" dirty="0">
              <a:ea typeface="+mj-ea"/>
              <a:cs typeface="+mj-cs"/>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3"/>
          <p:cNvSpPr>
            <a:spLocks noGrp="1" noChangeArrowheads="1"/>
          </p:cNvSpPr>
          <p:nvPr>
            <p:ph idx="1"/>
          </p:nvPr>
        </p:nvSpPr>
        <p:spPr/>
        <p:txBody>
          <a:bodyPr/>
          <a:lstStyle/>
          <a:p>
            <a:pPr eaLnBrk="1" hangingPunct="1"/>
            <a:r>
              <a:rPr lang="sr-Cyrl-CS">
                <a:latin typeface="Lucida Sans Unicode" charset="0"/>
              </a:rPr>
              <a:t>4. Информације о управљању  ризицима и објашњавајући подаци који се односе на развој отписа пласмана протеком времена</a:t>
            </a:r>
            <a:r>
              <a:rPr lang="en-US">
                <a:latin typeface="Lucida Sans Unicode" charset="0"/>
              </a:rPr>
              <a:t> </a:t>
            </a:r>
          </a:p>
        </p:txBody>
      </p:sp>
      <p:sp>
        <p:nvSpPr>
          <p:cNvPr id="6041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4083DA85-AC18-A145-B52D-4F691A76DF57}" type="slidenum">
              <a:rPr kumimoji="0" lang="en-US" sz="1000"/>
              <a:pPr eaLnBrk="1" hangingPunct="1"/>
              <a:t>46</a:t>
            </a:fld>
            <a:endParaRPr kumimoji="0" lang="en-US" sz="1000"/>
          </a:p>
        </p:txBody>
      </p:sp>
      <p:sp>
        <p:nvSpPr>
          <p:cNvPr id="69634" name="Rectangle 2"/>
          <p:cNvSpPr>
            <a:spLocks noGrp="1" noChangeArrowheads="1"/>
          </p:cNvSpPr>
          <p:nvPr>
            <p:ph type="title"/>
          </p:nvPr>
        </p:nvSpPr>
        <p:spPr/>
        <p:txBody>
          <a:bodyPr/>
          <a:lstStyle/>
          <a:p>
            <a:pPr eaLnBrk="1" fontAlgn="auto" hangingPunct="1">
              <a:spcAft>
                <a:spcPts val="0"/>
              </a:spcAft>
              <a:defRPr/>
            </a:pPr>
            <a:r>
              <a:rPr lang="x-none" sz="2400" dirty="0" smtClean="0">
                <a:ea typeface="+mj-ea"/>
                <a:cs typeface="+mj-cs"/>
              </a:rPr>
              <a:t>Информације о управљању ризицима-развој отписа пласмана</a:t>
            </a:r>
            <a:endParaRPr lang="en-US" sz="2400" dirty="0">
              <a:ea typeface="+mj-ea"/>
              <a:cs typeface="+mj-cs"/>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55650" y="1844675"/>
            <a:ext cx="7632700" cy="3987800"/>
          </a:xfrm>
          <a:noFill/>
          <a:extLs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6144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032D5FC1-36B9-7C40-A18D-A0DEE90A715A}" type="slidenum">
              <a:rPr kumimoji="0" lang="en-US" sz="1000"/>
              <a:pPr eaLnBrk="1" hangingPunct="1"/>
              <a:t>47</a:t>
            </a:fld>
            <a:endParaRPr kumimoji="0" lang="en-US" sz="1000"/>
          </a:p>
        </p:txBody>
      </p:sp>
      <p:sp>
        <p:nvSpPr>
          <p:cNvPr id="2" name="Title 1"/>
          <p:cNvSpPr>
            <a:spLocks noGrp="1"/>
          </p:cNvSpPr>
          <p:nvPr>
            <p:ph type="title"/>
          </p:nvPr>
        </p:nvSpPr>
        <p:spPr/>
        <p:txBody>
          <a:bodyPr/>
          <a:lstStyle/>
          <a:p>
            <a:pPr eaLnBrk="1" fontAlgn="auto" hangingPunct="1">
              <a:spcAft>
                <a:spcPts val="0"/>
              </a:spcAft>
              <a:defRPr/>
            </a:pPr>
            <a:r>
              <a:rPr lang="x-none" sz="2800" dirty="0" smtClean="0">
                <a:ea typeface="+mj-ea"/>
                <a:cs typeface="+mj-cs"/>
              </a:rPr>
              <a:t>Информације о управљању ризицима-развој отписа пласмана</a:t>
            </a:r>
            <a:endParaRPr lang="en-US" sz="2800" dirty="0">
              <a:ea typeface="+mj-ea"/>
              <a:cs typeface="+mj-cs"/>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3"/>
          <p:cNvSpPr>
            <a:spLocks noGrp="1" noChangeArrowheads="1"/>
          </p:cNvSpPr>
          <p:nvPr>
            <p:ph idx="1"/>
          </p:nvPr>
        </p:nvSpPr>
        <p:spPr/>
        <p:txBody>
          <a:bodyPr/>
          <a:lstStyle/>
          <a:p>
            <a:pPr eaLnBrk="1" hangingPunct="1">
              <a:lnSpc>
                <a:spcPct val="90000"/>
              </a:lnSpc>
            </a:pPr>
            <a:r>
              <a:rPr lang="sr-Cyrl-CS">
                <a:latin typeface="Lucida Sans Unicode" charset="0"/>
              </a:rPr>
              <a:t>5) Информације о инструментима са више уграђених деривата</a:t>
            </a:r>
          </a:p>
          <a:p>
            <a:pPr eaLnBrk="1" hangingPunct="1">
              <a:lnSpc>
                <a:spcPct val="90000"/>
              </a:lnSpc>
            </a:pPr>
            <a:r>
              <a:rPr lang="sr-Cyrl-CS">
                <a:latin typeface="Lucida Sans Unicode" charset="0"/>
              </a:rPr>
              <a:t>Уколико банка емитује обвезницу која се под одређеним условима може претворити у акције, или се може искупити пре рока доспећа, тада се те чињенице морају обавезно објавити. Такође је нужно објавити и постојање финансијских инструмената са више уграђених деривата. </a:t>
            </a:r>
            <a:endParaRPr lang="en-US">
              <a:latin typeface="Lucida Sans Unicode" charset="0"/>
            </a:endParaRPr>
          </a:p>
        </p:txBody>
      </p:sp>
      <p:sp>
        <p:nvSpPr>
          <p:cNvPr id="6246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08BBDE85-5687-CA4C-B415-F1D315E92695}" type="slidenum">
              <a:rPr kumimoji="0" lang="en-US" sz="1000"/>
              <a:pPr eaLnBrk="1" hangingPunct="1"/>
              <a:t>48</a:t>
            </a:fld>
            <a:endParaRPr kumimoji="0" lang="en-US" sz="1000"/>
          </a:p>
        </p:txBody>
      </p:sp>
      <p:sp>
        <p:nvSpPr>
          <p:cNvPr id="71682"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dirty="0" smtClean="0">
                <a:ea typeface="+mj-ea"/>
                <a:cs typeface="+mj-cs"/>
              </a:rPr>
              <a:t>Информације о инструментима са више уграђених деривата</a:t>
            </a:r>
            <a:endParaRPr lang="en-US" dirty="0">
              <a:ea typeface="+mj-ea"/>
              <a:cs typeface="+mj-cs"/>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3"/>
          <p:cNvSpPr>
            <a:spLocks noGrp="1" noChangeArrowheads="1"/>
          </p:cNvSpPr>
          <p:nvPr>
            <p:ph idx="1"/>
          </p:nvPr>
        </p:nvSpPr>
        <p:spPr/>
        <p:txBody>
          <a:bodyPr/>
          <a:lstStyle/>
          <a:p>
            <a:pPr eaLnBrk="1" hangingPunct="1">
              <a:lnSpc>
                <a:spcPct val="80000"/>
              </a:lnSpc>
            </a:pPr>
            <a:r>
              <a:rPr lang="sr-Cyrl-CS" sz="2400">
                <a:latin typeface="Lucida Sans Unicode" charset="0"/>
              </a:rPr>
              <a:t>6. Подаци о сопственом кредитном ризику </a:t>
            </a:r>
          </a:p>
          <a:p>
            <a:pPr eaLnBrk="1" hangingPunct="1">
              <a:lnSpc>
                <a:spcPct val="80000"/>
              </a:lnSpc>
            </a:pPr>
            <a:r>
              <a:rPr lang="sr-Cyrl-CS" sz="2400">
                <a:latin typeface="Lucida Sans Unicode" charset="0"/>
              </a:rPr>
              <a:t>Захтева објављивање следећих података:</a:t>
            </a:r>
          </a:p>
          <a:p>
            <a:pPr eaLnBrk="1" hangingPunct="1">
              <a:lnSpc>
                <a:spcPct val="80000"/>
              </a:lnSpc>
            </a:pPr>
            <a:r>
              <a:rPr lang="sr-Cyrl-CS" sz="2400">
                <a:latin typeface="Lucida Sans Unicode" charset="0"/>
              </a:rPr>
              <a:t>- појединачно о у току извештајног периода насталим прекорачењима рокова у плаћању, износа са чијим се плаћањем касни, каматом која настаје због кашњења, као и о сваком репрограмирању обавеза;</a:t>
            </a:r>
          </a:p>
          <a:p>
            <a:pPr eaLnBrk="1" hangingPunct="1">
              <a:lnSpc>
                <a:spcPct val="80000"/>
              </a:lnSpc>
            </a:pPr>
            <a:r>
              <a:rPr lang="sr-Cyrl-CS" sz="2400">
                <a:latin typeface="Lucida Sans Unicode" charset="0"/>
              </a:rPr>
              <a:t>-  књиговодствену вредност финансијских обавеза, код којих на дан извештавања постоји кашњење у плаћању и</a:t>
            </a:r>
          </a:p>
          <a:p>
            <a:pPr eaLnBrk="1" hangingPunct="1">
              <a:lnSpc>
                <a:spcPct val="80000"/>
              </a:lnSpc>
            </a:pPr>
            <a:r>
              <a:rPr lang="sr-Cyrl-CS" sz="2400">
                <a:latin typeface="Lucida Sans Unicode" charset="0"/>
              </a:rPr>
              <a:t>- да ли је  обавеза код које је било кашњења исплаћена, или да ли услови обавеза су поновно утврђивани пре но што је годишњи обрачун одобрен за објављивање.</a:t>
            </a:r>
            <a:endParaRPr lang="en-US" sz="2400">
              <a:latin typeface="Lucida Sans Unicode" charset="0"/>
            </a:endParaRPr>
          </a:p>
        </p:txBody>
      </p:sp>
      <p:sp>
        <p:nvSpPr>
          <p:cNvPr id="6349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DB02DD26-E42F-3945-BB94-93CE783B9DEB}" type="slidenum">
              <a:rPr kumimoji="0" lang="en-US" sz="1000"/>
              <a:pPr eaLnBrk="1" hangingPunct="1"/>
              <a:t>49</a:t>
            </a:fld>
            <a:endParaRPr kumimoji="0" lang="en-US" sz="1000"/>
          </a:p>
        </p:txBody>
      </p:sp>
      <p:sp>
        <p:nvSpPr>
          <p:cNvPr id="72706"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4400" dirty="0" smtClean="0">
                <a:ea typeface="+mj-ea"/>
                <a:cs typeface="+mj-cs"/>
              </a:rPr>
              <a:t>Подаци о сопственом кредитном ризику</a:t>
            </a:r>
            <a:endParaRPr lang="en-US" dirty="0">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idx="1"/>
          </p:nvPr>
        </p:nvSpPr>
        <p:spPr/>
        <p:txBody>
          <a:bodyPr/>
          <a:lstStyle/>
          <a:p>
            <a:pPr eaLnBrk="1" hangingPunct="1"/>
            <a:r>
              <a:rPr lang="sr-Cyrl-CS">
                <a:latin typeface="Lucida Sans Unicode" charset="0"/>
              </a:rPr>
              <a:t>Да се објављивањем ових информација    омогући да процене значај који финансијски инструменти имају за финансијски, имовински и приносни положај предузећа о чијим извештајима је реч. </a:t>
            </a:r>
            <a:endParaRPr lang="en-US">
              <a:latin typeface="Lucida Sans Unicode" charset="0"/>
            </a:endParaRPr>
          </a:p>
        </p:txBody>
      </p:sp>
      <p:sp>
        <p:nvSpPr>
          <p:cNvPr id="1843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A589D89C-A84B-6146-9948-C3EB10EF063A}" type="slidenum">
              <a:rPr kumimoji="0" lang="en-US" sz="1000"/>
              <a:pPr eaLnBrk="1" hangingPunct="1"/>
              <a:t>5</a:t>
            </a:fld>
            <a:endParaRPr kumimoji="0" lang="en-US" sz="1000"/>
          </a:p>
        </p:txBody>
      </p:sp>
      <p:sp>
        <p:nvSpPr>
          <p:cNvPr id="26626"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Циљ МСФИ-7</a:t>
            </a:r>
            <a:endParaRPr lang="en-US">
              <a:ea typeface="+mj-ea"/>
              <a:cs typeface="+mj-cs"/>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Content Placeholder 1"/>
          <p:cNvSpPr>
            <a:spLocks noGrp="1"/>
          </p:cNvSpPr>
          <p:nvPr>
            <p:ph idx="1"/>
          </p:nvPr>
        </p:nvSpPr>
        <p:spPr/>
        <p:txBody>
          <a:bodyPr/>
          <a:lstStyle/>
          <a:p>
            <a:pPr eaLnBrk="1" hangingPunct="1">
              <a:lnSpc>
                <a:spcPct val="90000"/>
              </a:lnSpc>
            </a:pPr>
            <a:r>
              <a:rPr lang="en-US" sz="2500">
                <a:latin typeface="Lucida Sans Unicode" charset="0"/>
              </a:rPr>
              <a:t>Полазећи од категорија финансијских средстава захтева се објављивање:</a:t>
            </a:r>
          </a:p>
          <a:p>
            <a:pPr eaLnBrk="1" hangingPunct="1">
              <a:lnSpc>
                <a:spcPct val="90000"/>
              </a:lnSpc>
            </a:pPr>
            <a:r>
              <a:rPr lang="en-US" sz="2500">
                <a:latin typeface="Lucida Sans Unicode" charset="0"/>
              </a:rPr>
              <a:t>Резултата насталог у вези са ФИ који се вреднују  по ФВ кроз резулат и то подвојено: из оних који су држани ради трговања и из оних који су означени од стране менаџмента да се воде по ФВ :</a:t>
            </a:r>
          </a:p>
          <a:p>
            <a:pPr eaLnBrk="1" hangingPunct="1">
              <a:lnSpc>
                <a:spcPct val="90000"/>
              </a:lnSpc>
            </a:pPr>
            <a:r>
              <a:rPr lang="en-US" sz="2500">
                <a:latin typeface="Lucida Sans Unicode" charset="0"/>
              </a:rPr>
              <a:t>Резулата насталог у вези са финансијским средствима која су расположива за продају подвоје исказивање добитака и губитака који су исказани у оквиру осталог укупног резултата од реализованих добитака и губитака;</a:t>
            </a:r>
          </a:p>
        </p:txBody>
      </p:sp>
      <p:sp>
        <p:nvSpPr>
          <p:cNvPr id="64514"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C02406F0-FA87-9F4A-AB4A-34D1371CF75E}" type="slidenum">
              <a:rPr kumimoji="0" lang="en-US" sz="1000"/>
              <a:pPr eaLnBrk="1" hangingPunct="1"/>
              <a:t>50</a:t>
            </a:fld>
            <a:endParaRPr kumimoji="0" lang="en-US" sz="1000"/>
          </a:p>
        </p:txBody>
      </p:sp>
      <p:sp>
        <p:nvSpPr>
          <p:cNvPr id="4" name="Title 3"/>
          <p:cNvSpPr>
            <a:spLocks noGrp="1"/>
          </p:cNvSpPr>
          <p:nvPr>
            <p:ph type="title"/>
          </p:nvPr>
        </p:nvSpPr>
        <p:spPr>
          <a:xfrm>
            <a:off x="467544" y="260648"/>
            <a:ext cx="8229600" cy="1143000"/>
          </a:xfrm>
        </p:spPr>
        <p:txBody>
          <a:bodyPr/>
          <a:lstStyle/>
          <a:p>
            <a:pPr eaLnBrk="1" fontAlgn="auto" hangingPunct="1">
              <a:spcAft>
                <a:spcPts val="0"/>
              </a:spcAft>
              <a:defRPr/>
            </a:pPr>
            <a:r>
              <a:rPr lang="sr-Cyrl-CS" sz="3200" dirty="0" smtClean="0">
                <a:ea typeface="+mj-ea"/>
                <a:cs typeface="+mj-cs"/>
              </a:rPr>
              <a:t>Обавезни подаци за биланс успеха односно Извештај о укупном резултату</a:t>
            </a:r>
            <a:r>
              <a:rPr lang="en-US" sz="3200" dirty="0" smtClean="0">
                <a:ea typeface="+mj-ea"/>
                <a:cs typeface="+mj-cs"/>
              </a:rPr>
              <a:t> </a:t>
            </a:r>
            <a:endParaRPr lang="en-US" sz="3200" dirty="0">
              <a:ea typeface="+mj-ea"/>
              <a:cs typeface="+mj-cs"/>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Content Placeholder 1"/>
          <p:cNvSpPr>
            <a:spLocks noGrp="1"/>
          </p:cNvSpPr>
          <p:nvPr>
            <p:ph idx="1"/>
          </p:nvPr>
        </p:nvSpPr>
        <p:spPr/>
        <p:txBody>
          <a:bodyPr/>
          <a:lstStyle/>
          <a:p>
            <a:pPr eaLnBrk="1" hangingPunct="1"/>
            <a:r>
              <a:rPr lang="en-US">
                <a:latin typeface="Lucida Sans Unicode" charset="0"/>
              </a:rPr>
              <a:t>Резултата по основу финансијских средстава која се држе до рока доспећа;</a:t>
            </a:r>
          </a:p>
          <a:p>
            <a:pPr eaLnBrk="1" hangingPunct="1"/>
            <a:r>
              <a:rPr lang="en-US">
                <a:latin typeface="Lucida Sans Unicode" charset="0"/>
              </a:rPr>
              <a:t>Резултата по основу зајмова и потраживања и резултата из осталих обавеза (обавезе које се воде по амортизованој вредности)</a:t>
            </a:r>
          </a:p>
        </p:txBody>
      </p:sp>
      <p:sp>
        <p:nvSpPr>
          <p:cNvPr id="65538"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73D7D0C8-5791-FC4D-9AB5-3E1FCBC3B5D9}" type="slidenum">
              <a:rPr kumimoji="0" lang="en-US" sz="1000"/>
              <a:pPr eaLnBrk="1" hangingPunct="1"/>
              <a:t>51</a:t>
            </a:fld>
            <a:endParaRPr kumimoji="0" lang="en-US" sz="1000"/>
          </a:p>
        </p:txBody>
      </p:sp>
      <p:sp>
        <p:nvSpPr>
          <p:cNvPr id="4" name="Title 3"/>
          <p:cNvSpPr>
            <a:spLocks noGrp="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55650" y="2060575"/>
            <a:ext cx="7345363" cy="4176713"/>
          </a:xfrm>
          <a:noFill/>
        </p:spPr>
      </p:pic>
      <p:sp>
        <p:nvSpPr>
          <p:cNvPr id="6656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6EA0BBC4-13C7-3C4D-AF98-4C48E4C3CF87}" type="slidenum">
              <a:rPr kumimoji="0" lang="en-US" sz="1000"/>
              <a:pPr eaLnBrk="1" hangingPunct="1"/>
              <a:t>52</a:t>
            </a:fld>
            <a:endParaRPr kumimoji="0" lang="en-US" sz="1000"/>
          </a:p>
        </p:txBody>
      </p:sp>
      <p:sp>
        <p:nvSpPr>
          <p:cNvPr id="73730" name="Rectangle 2"/>
          <p:cNvSpPr>
            <a:spLocks noGrp="1" noChangeArrowheads="1"/>
          </p:cNvSpPr>
          <p:nvPr>
            <p:ph type="title"/>
          </p:nvPr>
        </p:nvSpPr>
        <p:spPr/>
        <p:txBody>
          <a:bodyPr/>
          <a:lstStyle/>
          <a:p>
            <a:pPr eaLnBrk="1" fontAlgn="auto" hangingPunct="1">
              <a:spcAft>
                <a:spcPts val="0"/>
              </a:spcAft>
              <a:defRPr/>
            </a:pPr>
            <a:r>
              <a:rPr lang="sr-Cyrl-CS" sz="2400" dirty="0">
                <a:ea typeface="+mj-ea"/>
                <a:cs typeface="+mj-cs"/>
              </a:rPr>
              <a:t>Обавезни подаци за биланс успеха односно Извештај о укупном резултату</a:t>
            </a:r>
            <a:r>
              <a:rPr lang="en-US" sz="4000" dirty="0">
                <a:ea typeface="+mj-ea"/>
                <a:cs typeface="+mj-cs"/>
              </a:rPr>
              <a:t>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3"/>
          <p:cNvSpPr>
            <a:spLocks noGrp="1" noChangeArrowheads="1"/>
          </p:cNvSpPr>
          <p:nvPr>
            <p:ph idx="1"/>
          </p:nvPr>
        </p:nvSpPr>
        <p:spPr/>
        <p:txBody>
          <a:bodyPr/>
          <a:lstStyle/>
          <a:p>
            <a:pPr eaLnBrk="1" hangingPunct="1"/>
            <a:r>
              <a:rPr lang="sr-Cyrl-CS">
                <a:latin typeface="Lucida Sans Unicode" charset="0"/>
              </a:rPr>
              <a:t> Захтева се објављивање  информација   које се односе на:</a:t>
            </a:r>
          </a:p>
          <a:p>
            <a:pPr eaLnBrk="1" hangingPunct="1"/>
            <a:r>
              <a:rPr lang="sr-Cyrl-CS">
                <a:latin typeface="Lucida Sans Unicode" charset="0"/>
              </a:rPr>
              <a:t> методе билансирања и вредновања  финансијских инструмената,</a:t>
            </a:r>
          </a:p>
          <a:p>
            <a:pPr eaLnBrk="1" hangingPunct="1"/>
            <a:r>
              <a:rPr lang="sr-Cyrl-CS">
                <a:latin typeface="Lucida Sans Unicode" charset="0"/>
              </a:rPr>
              <a:t> билансирање инструмената заштите од ризика и</a:t>
            </a:r>
          </a:p>
          <a:p>
            <a:pPr eaLnBrk="1" hangingPunct="1"/>
            <a:r>
              <a:rPr lang="sr-Cyrl-CS">
                <a:latin typeface="Lucida Sans Unicode" charset="0"/>
              </a:rPr>
              <a:t>фер вредности.</a:t>
            </a:r>
            <a:endParaRPr lang="en-US">
              <a:latin typeface="Lucida Sans Unicode" charset="0"/>
            </a:endParaRPr>
          </a:p>
        </p:txBody>
      </p:sp>
      <p:sp>
        <p:nvSpPr>
          <p:cNvPr id="6758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2D77BA39-8268-0544-A7DA-008B92454873}" type="slidenum">
              <a:rPr kumimoji="0" lang="en-US" sz="1000"/>
              <a:pPr eaLnBrk="1" hangingPunct="1"/>
              <a:t>53</a:t>
            </a:fld>
            <a:endParaRPr kumimoji="0" lang="en-US" sz="1000"/>
          </a:p>
        </p:txBody>
      </p:sp>
      <p:sp>
        <p:nvSpPr>
          <p:cNvPr id="74754" name="Rectangle 2"/>
          <p:cNvSpPr>
            <a:spLocks noGrp="1" noChangeArrowheads="1"/>
          </p:cNvSpPr>
          <p:nvPr>
            <p:ph type="title"/>
          </p:nvPr>
        </p:nvSpPr>
        <p:spPr/>
        <p:txBody>
          <a:bodyPr/>
          <a:lstStyle/>
          <a:p>
            <a:pPr marL="838200" indent="-838200" eaLnBrk="1" fontAlgn="auto" hangingPunct="1">
              <a:spcAft>
                <a:spcPts val="0"/>
              </a:spcAft>
              <a:defRPr/>
            </a:pPr>
            <a:r>
              <a:rPr lang="sr-Cyrl-CS" sz="3200">
                <a:ea typeface="+mj-ea"/>
                <a:cs typeface="+mj-cs"/>
              </a:rPr>
              <a:t>4. Остали обавезни подаци</a:t>
            </a:r>
            <a:r>
              <a:rPr lang="en-US" sz="3200">
                <a:ea typeface="+mj-ea"/>
                <a:cs typeface="+mj-cs"/>
              </a:rPr>
              <a:t/>
            </a:r>
            <a:br>
              <a:rPr lang="en-US" sz="3200">
                <a:ea typeface="+mj-ea"/>
                <a:cs typeface="+mj-cs"/>
              </a:rPr>
            </a:br>
            <a:endParaRPr lang="en-US" sz="3200">
              <a:ea typeface="+mj-ea"/>
              <a:cs typeface="+mj-cs"/>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
          <p:cNvSpPr>
            <a:spLocks noGrp="1" noChangeArrowheads="1"/>
          </p:cNvSpPr>
          <p:nvPr>
            <p:ph idx="1"/>
          </p:nvPr>
        </p:nvSpPr>
        <p:spPr/>
        <p:txBody>
          <a:bodyPr/>
          <a:lstStyle/>
          <a:p>
            <a:pPr eaLnBrk="1" hangingPunct="1">
              <a:lnSpc>
                <a:spcPct val="80000"/>
              </a:lnSpc>
            </a:pPr>
            <a:r>
              <a:rPr lang="ru-RU" sz="2400">
                <a:latin typeface="Lucida Sans Unicode" charset="0"/>
              </a:rPr>
              <a:t> У вези са билансирањем сматра  обавезним објавити:</a:t>
            </a:r>
          </a:p>
          <a:p>
            <a:pPr eaLnBrk="1" hangingPunct="1">
              <a:lnSpc>
                <a:spcPct val="80000"/>
              </a:lnSpc>
            </a:pPr>
            <a:r>
              <a:rPr lang="ru-RU" sz="2400">
                <a:latin typeface="Lucida Sans Unicode" charset="0"/>
              </a:rPr>
              <a:t>- врсту финансијских средстава или финансијских обавеза које је менаџмент класификовао у категорију Финансиских инструмената по фер вредности кроз биланс успеха,</a:t>
            </a:r>
          </a:p>
          <a:p>
            <a:pPr eaLnBrk="1" hangingPunct="1">
              <a:lnSpc>
                <a:spcPct val="80000"/>
              </a:lnSpc>
            </a:pPr>
            <a:r>
              <a:rPr lang="ru-RU" sz="2400">
                <a:latin typeface="Lucida Sans Unicode" charset="0"/>
              </a:rPr>
              <a:t>- критеријуме који су коришћени у оквиру првог обухватања, односно при стицању били пресудни за класификацију у категорију по фер вредности кроз биланс успеха,</a:t>
            </a:r>
          </a:p>
          <a:p>
            <a:pPr eaLnBrk="1" hangingPunct="1">
              <a:lnSpc>
                <a:spcPct val="80000"/>
              </a:lnSpc>
            </a:pPr>
            <a:r>
              <a:rPr lang="ru-RU" sz="2400">
                <a:latin typeface="Lucida Sans Unicode" charset="0"/>
              </a:rPr>
              <a:t>- на који начин банка испуњава услове за ову категоризацију  који су прописани уМРС 39.9, МРС 39.11А и МРС 39.12</a:t>
            </a:r>
            <a:r>
              <a:rPr lang="en-US" sz="2400">
                <a:latin typeface="Lucida Sans Unicode" charset="0"/>
              </a:rPr>
              <a:t> </a:t>
            </a:r>
          </a:p>
        </p:txBody>
      </p:sp>
      <p:sp>
        <p:nvSpPr>
          <p:cNvPr id="6861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9405E856-C1C3-7F46-9AF0-F58B9E3BD9E7}" type="slidenum">
              <a:rPr kumimoji="0" lang="en-US" sz="1000"/>
              <a:pPr eaLnBrk="1" hangingPunct="1"/>
              <a:t>54</a:t>
            </a:fld>
            <a:endParaRPr kumimoji="0" lang="en-US" sz="1000"/>
          </a:p>
        </p:txBody>
      </p:sp>
      <p:sp>
        <p:nvSpPr>
          <p:cNvPr id="75778" name="Rectangle 2"/>
          <p:cNvSpPr>
            <a:spLocks noGrp="1" noChangeArrowheads="1"/>
          </p:cNvSpPr>
          <p:nvPr>
            <p:ph type="title"/>
          </p:nvPr>
        </p:nvSpPr>
        <p:spPr/>
        <p:txBody>
          <a:bodyPr/>
          <a:lstStyle/>
          <a:p>
            <a:pPr eaLnBrk="1" fontAlgn="auto" hangingPunct="1">
              <a:spcAft>
                <a:spcPts val="0"/>
              </a:spcAft>
              <a:defRPr/>
            </a:pPr>
            <a:r>
              <a:rPr lang="sr-Cyrl-CS" sz="2800">
                <a:ea typeface="+mj-ea"/>
                <a:cs typeface="+mj-cs"/>
              </a:rPr>
              <a:t>Методе билансирања и вредновања  финансијских инструмената</a:t>
            </a:r>
            <a:endParaRPr lang="en-US" sz="2800">
              <a:ea typeface="+mj-ea"/>
              <a:cs typeface="+mj-cs"/>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3"/>
          <p:cNvSpPr>
            <a:spLocks noGrp="1" noChangeArrowheads="1"/>
          </p:cNvSpPr>
          <p:nvPr>
            <p:ph idx="1"/>
          </p:nvPr>
        </p:nvSpPr>
        <p:spPr/>
        <p:txBody>
          <a:bodyPr/>
          <a:lstStyle/>
          <a:p>
            <a:pPr eaLnBrk="1" hangingPunct="1">
              <a:lnSpc>
                <a:spcPct val="90000"/>
              </a:lnSpc>
            </a:pPr>
            <a:r>
              <a:rPr lang="ru-RU" sz="2800">
                <a:latin typeface="Lucida Sans Unicode" charset="0"/>
              </a:rPr>
              <a:t>критеријуме за  класификацију финансијских средства у категорију финансијских средстава расположивих за продају</a:t>
            </a:r>
            <a:r>
              <a:rPr lang="en-US" sz="2800">
                <a:latin typeface="Lucida Sans Unicode" charset="0"/>
              </a:rPr>
              <a:t> </a:t>
            </a:r>
            <a:endParaRPr lang="sr-Cyrl-CS" sz="2800">
              <a:latin typeface="Lucida Sans Unicode" charset="0"/>
            </a:endParaRPr>
          </a:p>
          <a:p>
            <a:pPr eaLnBrk="1" hangingPunct="1">
              <a:lnSpc>
                <a:spcPct val="90000"/>
              </a:lnSpc>
            </a:pPr>
            <a:r>
              <a:rPr lang="ru-RU" sz="2800">
                <a:latin typeface="Lucida Sans Unicode" charset="0"/>
              </a:rPr>
              <a:t> да ли је уобичајена куповина и продаја финансисјких средстава обухватана на дан трговања или дан салдирања</a:t>
            </a:r>
            <a:r>
              <a:rPr lang="en-US" sz="2800">
                <a:latin typeface="Lucida Sans Unicode" charset="0"/>
              </a:rPr>
              <a:t> </a:t>
            </a:r>
            <a:endParaRPr lang="sr-Cyrl-CS" sz="2800">
              <a:latin typeface="Lucida Sans Unicode" charset="0"/>
            </a:endParaRPr>
          </a:p>
          <a:p>
            <a:pPr eaLnBrk="1" hangingPunct="1">
              <a:lnSpc>
                <a:spcPct val="90000"/>
              </a:lnSpc>
            </a:pPr>
            <a:r>
              <a:rPr lang="ru-RU" sz="2800">
                <a:latin typeface="Lucida Sans Unicode" charset="0"/>
              </a:rPr>
              <a:t>подаци о губицима по основу кредитног ризика </a:t>
            </a:r>
          </a:p>
          <a:p>
            <a:pPr eaLnBrk="1" hangingPunct="1">
              <a:lnSpc>
                <a:spcPct val="90000"/>
              </a:lnSpc>
            </a:pPr>
            <a:r>
              <a:rPr lang="sr-Cyrl-CS" sz="2800">
                <a:latin typeface="Lucida Sans Unicode" charset="0"/>
              </a:rPr>
              <a:t>објављивање критеријума на основу којих је утврђена висина  губитака. </a:t>
            </a:r>
            <a:endParaRPr lang="en-US" sz="2800">
              <a:latin typeface="Lucida Sans Unicode" charset="0"/>
            </a:endParaRPr>
          </a:p>
        </p:txBody>
      </p:sp>
      <p:sp>
        <p:nvSpPr>
          <p:cNvPr id="6963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49C08E3A-8DE5-3049-9928-0889F82369ED}" type="slidenum">
              <a:rPr kumimoji="0" lang="en-US" sz="1000"/>
              <a:pPr eaLnBrk="1" hangingPunct="1"/>
              <a:t>55</a:t>
            </a:fld>
            <a:endParaRPr kumimoji="0" lang="en-US" sz="1000"/>
          </a:p>
        </p:txBody>
      </p:sp>
      <p:sp>
        <p:nvSpPr>
          <p:cNvPr id="76802" name="Rectangle 2"/>
          <p:cNvSpPr>
            <a:spLocks noGrp="1" noChangeArrowheads="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
          <p:cNvSpPr>
            <a:spLocks noGrp="1" noChangeArrowheads="1"/>
          </p:cNvSpPr>
          <p:nvPr>
            <p:ph idx="1"/>
          </p:nvPr>
        </p:nvSpPr>
        <p:spPr/>
        <p:txBody>
          <a:bodyPr/>
          <a:lstStyle/>
          <a:p>
            <a:pPr marL="609600" indent="-609600" eaLnBrk="1" hangingPunct="1"/>
            <a:r>
              <a:rPr lang="sr-Cyrl-CS">
                <a:latin typeface="Lucida Sans Unicode" charset="0"/>
              </a:rPr>
              <a:t> Обавезни подаци о фер вредности</a:t>
            </a:r>
          </a:p>
          <a:p>
            <a:pPr marL="609600" indent="-609600" eaLnBrk="1" hangingPunct="1"/>
            <a:r>
              <a:rPr lang="sr-Cyrl-CS">
                <a:latin typeface="Lucida Sans Unicode" charset="0"/>
              </a:rPr>
              <a:t>За сваку од класа финансијских средстава и финансијских обавеза треба објавити методе које су коришћене за утврђивање фер вредности.  </a:t>
            </a:r>
            <a:endParaRPr lang="en-US">
              <a:latin typeface="Lucida Sans Unicode" charset="0"/>
            </a:endParaRPr>
          </a:p>
        </p:txBody>
      </p:sp>
      <p:sp>
        <p:nvSpPr>
          <p:cNvPr id="7065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BF1C5E2D-431F-E14E-A95A-7F35329F5D13}" type="slidenum">
              <a:rPr kumimoji="0" lang="en-US" sz="1000"/>
              <a:pPr eaLnBrk="1" hangingPunct="1"/>
              <a:t>56</a:t>
            </a:fld>
            <a:endParaRPr kumimoji="0" lang="en-US" sz="1000"/>
          </a:p>
        </p:txBody>
      </p:sp>
      <p:sp>
        <p:nvSpPr>
          <p:cNvPr id="77826" name="Rectangle 2"/>
          <p:cNvSpPr>
            <a:spLocks noGrp="1" noChangeArrowheads="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1"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9750" y="1700213"/>
            <a:ext cx="8208963" cy="3889375"/>
          </a:xfrm>
          <a:noFill/>
        </p:spPr>
      </p:pic>
      <p:sp>
        <p:nvSpPr>
          <p:cNvPr id="7168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828E69C7-6CD2-574A-A32B-CE3FB0F83B92}" type="slidenum">
              <a:rPr kumimoji="0" lang="en-US" sz="1000"/>
              <a:pPr eaLnBrk="1" hangingPunct="1"/>
              <a:t>57</a:t>
            </a:fld>
            <a:endParaRPr kumimoji="0" lang="en-US" sz="1000"/>
          </a:p>
        </p:txBody>
      </p:sp>
      <p:sp>
        <p:nvSpPr>
          <p:cNvPr id="78850" name="Rectangle 2"/>
          <p:cNvSpPr>
            <a:spLocks noGrp="1" noChangeArrowheads="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3"/>
          <p:cNvSpPr>
            <a:spLocks noGrp="1" noChangeArrowheads="1"/>
          </p:cNvSpPr>
          <p:nvPr>
            <p:ph idx="1"/>
          </p:nvPr>
        </p:nvSpPr>
        <p:spPr/>
        <p:txBody>
          <a:bodyPr/>
          <a:lstStyle/>
          <a:p>
            <a:pPr eaLnBrk="1" hangingPunct="1"/>
            <a:r>
              <a:rPr lang="sr-Cyrl-CS">
                <a:latin typeface="Lucida Sans Unicode" charset="0"/>
              </a:rPr>
              <a:t>Свака промена нивоа фер вредности, рецимо прелазак из трећег у други ниво и обрнуто, или из нивоа 1 у ниво 2 и обрнуто, мора бити објављена као и разлози за ту промену.</a:t>
            </a:r>
            <a:endParaRPr lang="en-US">
              <a:latin typeface="Lucida Sans Unicode" charset="0"/>
            </a:endParaRPr>
          </a:p>
        </p:txBody>
      </p:sp>
      <p:sp>
        <p:nvSpPr>
          <p:cNvPr id="7270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64A10F41-BD3F-184C-A669-E4EDE51DC97A}" type="slidenum">
              <a:rPr kumimoji="0" lang="en-US" sz="1000"/>
              <a:pPr eaLnBrk="1" hangingPunct="1"/>
              <a:t>58</a:t>
            </a:fld>
            <a:endParaRPr kumimoji="0" lang="en-US" sz="1000"/>
          </a:p>
        </p:txBody>
      </p:sp>
      <p:sp>
        <p:nvSpPr>
          <p:cNvPr id="79874" name="Rectangle 2"/>
          <p:cNvSpPr>
            <a:spLocks noGrp="1" noChangeArrowheads="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3"/>
          <p:cNvSpPr>
            <a:spLocks noGrp="1" noChangeArrowheads="1"/>
          </p:cNvSpPr>
          <p:nvPr>
            <p:ph idx="1"/>
          </p:nvPr>
        </p:nvSpPr>
        <p:spPr/>
        <p:txBody>
          <a:bodyPr/>
          <a:lstStyle/>
          <a:p>
            <a:pPr eaLnBrk="1" hangingPunct="1"/>
            <a:r>
              <a:rPr lang="sr-Cyrl-CS">
                <a:latin typeface="Lucida Sans Unicode" charset="0"/>
              </a:rPr>
              <a:t> Додатно треба објавити:</a:t>
            </a:r>
          </a:p>
          <a:p>
            <a:pPr lvl="1" eaLnBrk="1" hangingPunct="1"/>
            <a:r>
              <a:rPr lang="sr-Cyrl-CS">
                <a:latin typeface="Lucida Sans Unicode" charset="0"/>
              </a:rPr>
              <a:t>укупне (реализоване и нереализоване добитке и губитке који су признати у биланс успеха у датом периоду,</a:t>
            </a:r>
          </a:p>
          <a:p>
            <a:pPr lvl="1" eaLnBrk="1" hangingPunct="1"/>
            <a:r>
              <a:rPr lang="sr-Cyrl-CS">
                <a:latin typeface="Lucida Sans Unicode" charset="0"/>
              </a:rPr>
              <a:t> укупне добитке и губитке признате у извештају о осталом укупном резултату,</a:t>
            </a:r>
          </a:p>
          <a:p>
            <a:pPr lvl="1" eaLnBrk="1" hangingPunct="1"/>
            <a:r>
              <a:rPr lang="sr-Cyrl-CS">
                <a:latin typeface="Lucida Sans Unicode" charset="0"/>
              </a:rPr>
              <a:t>Куповине, продаје, емисију и салдирања и</a:t>
            </a:r>
          </a:p>
          <a:p>
            <a:pPr lvl="1" eaLnBrk="1" hangingPunct="1"/>
            <a:r>
              <a:rPr lang="sr-Cyrl-CS">
                <a:latin typeface="Lucida Sans Unicode" charset="0"/>
              </a:rPr>
              <a:t>Трансфер у и из трећег нивоа  фер вредности .</a:t>
            </a:r>
            <a:endParaRPr lang="en-US">
              <a:latin typeface="Lucida Sans Unicode" charset="0"/>
            </a:endParaRPr>
          </a:p>
        </p:txBody>
      </p:sp>
      <p:sp>
        <p:nvSpPr>
          <p:cNvPr id="7373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7DBAFC17-9152-874B-BE09-6A38AED1037F}" type="slidenum">
              <a:rPr kumimoji="0" lang="en-US" sz="1000"/>
              <a:pPr eaLnBrk="1" hangingPunct="1"/>
              <a:t>59</a:t>
            </a:fld>
            <a:endParaRPr kumimoji="0" lang="en-US" sz="1000"/>
          </a:p>
        </p:txBody>
      </p:sp>
      <p:sp>
        <p:nvSpPr>
          <p:cNvPr id="80898" name="Rectangle 2"/>
          <p:cNvSpPr>
            <a:spLocks noGrp="1" noChangeArrowheads="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3"/>
          <p:cNvSpPr>
            <a:spLocks noGrp="1" noChangeArrowheads="1"/>
          </p:cNvSpPr>
          <p:nvPr>
            <p:ph idx="1"/>
          </p:nvPr>
        </p:nvSpPr>
        <p:spPr/>
        <p:txBody>
          <a:bodyPr/>
          <a:lstStyle/>
          <a:p>
            <a:pPr eaLnBrk="1" hangingPunct="1"/>
            <a:r>
              <a:rPr lang="sr-Cyrl-CS">
                <a:latin typeface="Lucida Sans Unicode" charset="0"/>
              </a:rPr>
              <a:t>Колико детаљни треба да буду подаци које о финансијским инструментима објављујемо?  </a:t>
            </a:r>
          </a:p>
          <a:p>
            <a:pPr eaLnBrk="1" hangingPunct="1"/>
            <a:r>
              <a:rPr lang="sr-Cyrl-CS">
                <a:latin typeface="Lucida Sans Unicode" charset="0"/>
              </a:rPr>
              <a:t>Само обавезни</a:t>
            </a:r>
          </a:p>
          <a:p>
            <a:pPr eaLnBrk="1" hangingPunct="1"/>
            <a:r>
              <a:rPr lang="sr-Cyrl-CS">
                <a:latin typeface="Lucida Sans Unicode" charset="0"/>
              </a:rPr>
              <a:t>Опасност да изостане објављивање за кориснике релевантних информација</a:t>
            </a:r>
          </a:p>
          <a:p>
            <a:pPr eaLnBrk="1" hangingPunct="1"/>
            <a:r>
              <a:rPr lang="sr-Cyrl-CS">
                <a:latin typeface="Lucida Sans Unicode" charset="0"/>
              </a:rPr>
              <a:t>Мноштво података</a:t>
            </a:r>
          </a:p>
          <a:p>
            <a:pPr eaLnBrk="1" hangingPunct="1"/>
            <a:r>
              <a:rPr lang="sr-Cyrl-CS">
                <a:latin typeface="Lucida Sans Unicode" charset="0"/>
              </a:rPr>
              <a:t>Може оте</a:t>
            </a:r>
            <a:r>
              <a:rPr lang="en-US">
                <a:latin typeface="Lucida Sans Unicode" charset="0"/>
              </a:rPr>
              <a:t>жати прегледност и разумевање релевантних информација.</a:t>
            </a:r>
            <a:endParaRPr lang="sr-Cyrl-CS">
              <a:latin typeface="Lucida Sans Unicode" charset="0"/>
            </a:endParaRPr>
          </a:p>
        </p:txBody>
      </p:sp>
      <p:sp>
        <p:nvSpPr>
          <p:cNvPr id="1945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C5B8FE04-BF4A-6E45-A5CF-47CB655652B9}" type="slidenum">
              <a:rPr kumimoji="0" lang="en-US" sz="1000"/>
              <a:pPr eaLnBrk="1" hangingPunct="1"/>
              <a:t>6</a:t>
            </a:fld>
            <a:endParaRPr kumimoji="0" lang="en-US" sz="1000"/>
          </a:p>
        </p:txBody>
      </p:sp>
      <p:sp>
        <p:nvSpPr>
          <p:cNvPr id="28674" name="Rectangle 2"/>
          <p:cNvSpPr>
            <a:spLocks noGrp="1" noChangeArrowheads="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3"/>
          <p:cNvSpPr>
            <a:spLocks noGrp="1" noChangeArrowheads="1"/>
          </p:cNvSpPr>
          <p:nvPr>
            <p:ph idx="1"/>
          </p:nvPr>
        </p:nvSpPr>
        <p:spPr/>
        <p:txBody>
          <a:bodyPr/>
          <a:lstStyle/>
          <a:p>
            <a:pPr eaLnBrk="1" hangingPunct="1">
              <a:lnSpc>
                <a:spcPct val="90000"/>
              </a:lnSpc>
            </a:pPr>
            <a:r>
              <a:rPr lang="sr-Cyrl-CS" sz="2800">
                <a:latin typeface="Lucida Sans Unicode" charset="0"/>
              </a:rPr>
              <a:t>За сваку класу финансијских инструмената при чијем вредновању је коришћен трећи ниво фер вредности, између почетка и краја билансирања треба додатно објавити:</a:t>
            </a:r>
          </a:p>
          <a:p>
            <a:pPr lvl="1" eaLnBrk="1" hangingPunct="1">
              <a:lnSpc>
                <a:spcPct val="90000"/>
              </a:lnSpc>
            </a:pPr>
            <a:r>
              <a:rPr lang="sr-Cyrl-CS" sz="2400">
                <a:latin typeface="Lucida Sans Unicode" charset="0"/>
              </a:rPr>
              <a:t>укупне (реализоване и нереализоване добитке и губитке који су признати у биланс успеха у датом периоду,</a:t>
            </a:r>
          </a:p>
          <a:p>
            <a:pPr lvl="1" eaLnBrk="1" hangingPunct="1">
              <a:lnSpc>
                <a:spcPct val="90000"/>
              </a:lnSpc>
            </a:pPr>
            <a:r>
              <a:rPr lang="sr-Cyrl-CS" sz="2400">
                <a:latin typeface="Lucida Sans Unicode" charset="0"/>
              </a:rPr>
              <a:t> укупне добитке и губитке признате у извештају о осталом укупном резултату,</a:t>
            </a:r>
          </a:p>
          <a:p>
            <a:pPr lvl="1" eaLnBrk="1" hangingPunct="1">
              <a:lnSpc>
                <a:spcPct val="90000"/>
              </a:lnSpc>
            </a:pPr>
            <a:r>
              <a:rPr lang="sr-Cyrl-CS" sz="2400">
                <a:latin typeface="Lucida Sans Unicode" charset="0"/>
              </a:rPr>
              <a:t>Куповине, продаје, емисију и салдирања и</a:t>
            </a:r>
          </a:p>
          <a:p>
            <a:pPr lvl="1" eaLnBrk="1" hangingPunct="1">
              <a:lnSpc>
                <a:spcPct val="90000"/>
              </a:lnSpc>
            </a:pPr>
            <a:r>
              <a:rPr lang="sr-Cyrl-CS" sz="2400">
                <a:latin typeface="Lucida Sans Unicode" charset="0"/>
              </a:rPr>
              <a:t>Трансфер у и из нивоа три фер вредности .</a:t>
            </a:r>
            <a:endParaRPr lang="en-US" sz="2400">
              <a:latin typeface="Lucida Sans Unicode" charset="0"/>
            </a:endParaRPr>
          </a:p>
        </p:txBody>
      </p:sp>
      <p:sp>
        <p:nvSpPr>
          <p:cNvPr id="7475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D9B843FB-601F-F349-9CCE-07C881524751}" type="slidenum">
              <a:rPr kumimoji="0" lang="en-US" sz="1000"/>
              <a:pPr eaLnBrk="1" hangingPunct="1"/>
              <a:t>60</a:t>
            </a:fld>
            <a:endParaRPr kumimoji="0" lang="en-US" sz="1000"/>
          </a:p>
        </p:txBody>
      </p:sp>
      <p:sp>
        <p:nvSpPr>
          <p:cNvPr id="81922" name="Rectangle 2"/>
          <p:cNvSpPr>
            <a:spLocks noGrp="1" noChangeArrowheads="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3"/>
          <p:cNvSpPr>
            <a:spLocks noGrp="1" noChangeArrowheads="1"/>
          </p:cNvSpPr>
          <p:nvPr>
            <p:ph idx="1"/>
          </p:nvPr>
        </p:nvSpPr>
        <p:spPr/>
        <p:txBody>
          <a:bodyPr/>
          <a:lstStyle/>
          <a:p>
            <a:pPr eaLnBrk="1" hangingPunct="1"/>
            <a:r>
              <a:rPr lang="sr-Cyrl-CS">
                <a:latin typeface="Lucida Sans Unicode" charset="0"/>
              </a:rPr>
              <a:t>Захтевани подаци концентрисани на ризике који резултирају из инструмената и на управљање ризицима.</a:t>
            </a:r>
          </a:p>
          <a:p>
            <a:pPr eaLnBrk="1" hangingPunct="1"/>
            <a:r>
              <a:rPr lang="sr-Cyrl-CS">
                <a:latin typeface="Lucida Sans Unicode" charset="0"/>
              </a:rPr>
              <a:t>Ризици о којима се извештава су: кредитни ризик, ризик ликвидности и тржишни ризик.</a:t>
            </a:r>
            <a:r>
              <a:rPr lang="en-US">
                <a:latin typeface="Lucida Sans Unicode" charset="0"/>
              </a:rPr>
              <a:t>  </a:t>
            </a:r>
          </a:p>
        </p:txBody>
      </p:sp>
      <p:sp>
        <p:nvSpPr>
          <p:cNvPr id="7577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4EC5723E-F5DF-2E4C-999E-983BED3C923D}" type="slidenum">
              <a:rPr kumimoji="0" lang="en-US" sz="1000"/>
              <a:pPr eaLnBrk="1" hangingPunct="1"/>
              <a:t>61</a:t>
            </a:fld>
            <a:endParaRPr kumimoji="0" lang="en-US" sz="1000"/>
          </a:p>
        </p:txBody>
      </p:sp>
      <p:sp>
        <p:nvSpPr>
          <p:cNvPr id="82946"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2400" dirty="0" smtClean="0">
                <a:ea typeface="+mj-ea"/>
                <a:cs typeface="+mj-cs"/>
              </a:rPr>
              <a:t>3. Обавеза </a:t>
            </a:r>
            <a:r>
              <a:rPr lang="sr-Cyrl-CS" sz="2400" dirty="0">
                <a:ea typeface="+mj-ea"/>
                <a:cs typeface="+mj-cs"/>
              </a:rPr>
              <a:t>објављивања врста и степена изложености ризицима по основу финансијских инструмената</a:t>
            </a:r>
            <a:endParaRPr lang="en-US" sz="2400" dirty="0">
              <a:ea typeface="+mj-ea"/>
              <a:cs typeface="+mj-cs"/>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3"/>
          <p:cNvSpPr>
            <a:spLocks noGrp="1" noChangeArrowheads="1"/>
          </p:cNvSpPr>
          <p:nvPr>
            <p:ph idx="1"/>
          </p:nvPr>
        </p:nvSpPr>
        <p:spPr/>
        <p:txBody>
          <a:bodyPr/>
          <a:lstStyle/>
          <a:p>
            <a:pPr eaLnBrk="1" hangingPunct="1"/>
            <a:endParaRPr lang="sr-Cyrl-CS">
              <a:latin typeface="Lucida Sans Unicode" charset="0"/>
            </a:endParaRPr>
          </a:p>
          <a:p>
            <a:pPr eaLnBrk="1" hangingPunct="1"/>
            <a:endParaRPr lang="sr-Cyrl-CS">
              <a:latin typeface="Lucida Sans Unicode" charset="0"/>
            </a:endParaRPr>
          </a:p>
          <a:p>
            <a:pPr eaLnBrk="1" hangingPunct="1"/>
            <a:r>
              <a:rPr lang="sr-Cyrl-CS">
                <a:latin typeface="Lucida Sans Unicode" charset="0"/>
              </a:rPr>
              <a:t>Напомене</a:t>
            </a:r>
          </a:p>
          <a:p>
            <a:pPr eaLnBrk="1" hangingPunct="1"/>
            <a:r>
              <a:rPr lang="sr-Cyrl-CS">
                <a:latin typeface="Lucida Sans Unicode" charset="0"/>
              </a:rPr>
              <a:t>Фусноте </a:t>
            </a:r>
          </a:p>
          <a:p>
            <a:pPr eaLnBrk="1" hangingPunct="1"/>
            <a:r>
              <a:rPr lang="sr-Cyrl-CS">
                <a:latin typeface="Lucida Sans Unicode" charset="0"/>
              </a:rPr>
              <a:t>Посебни извештаји, као што су Извештај о управљању ризицима, или  Извештај о пословању</a:t>
            </a:r>
            <a:endParaRPr lang="en-US">
              <a:latin typeface="Lucida Sans Unicode" charset="0"/>
            </a:endParaRPr>
          </a:p>
        </p:txBody>
      </p:sp>
      <p:sp>
        <p:nvSpPr>
          <p:cNvPr id="7680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C58AE937-7A49-4247-8F53-6BD70A6C78BB}" type="slidenum">
              <a:rPr kumimoji="0" lang="en-US" sz="1000"/>
              <a:pPr eaLnBrk="1" hangingPunct="1"/>
              <a:t>62</a:t>
            </a:fld>
            <a:endParaRPr kumimoji="0" lang="en-US" sz="1000"/>
          </a:p>
        </p:txBody>
      </p:sp>
      <p:sp>
        <p:nvSpPr>
          <p:cNvPr id="36866"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4000">
                <a:ea typeface="+mj-ea"/>
                <a:cs typeface="+mj-cs"/>
              </a:rPr>
              <a:t>Где се објављују захтевани подаци?</a:t>
            </a:r>
            <a:endParaRPr lang="en-US" sz="4000">
              <a:ea typeface="+mj-ea"/>
              <a:cs typeface="+mj-cs"/>
            </a:endParaRPr>
          </a:p>
        </p:txBody>
      </p:sp>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3"/>
          <p:cNvSpPr>
            <a:spLocks noGrp="1" noChangeArrowheads="1"/>
          </p:cNvSpPr>
          <p:nvPr>
            <p:ph idx="1"/>
          </p:nvPr>
        </p:nvSpPr>
        <p:spPr/>
        <p:txBody>
          <a:bodyPr/>
          <a:lstStyle/>
          <a:p>
            <a:pPr eaLnBrk="1" hangingPunct="1">
              <a:lnSpc>
                <a:spcPct val="90000"/>
              </a:lnSpc>
            </a:pPr>
            <a:r>
              <a:rPr lang="sr-Cyrl-CS">
                <a:latin typeface="Lucida Sans Unicode" charset="0"/>
              </a:rPr>
              <a:t>За сваку врсту ризика треба објавити:</a:t>
            </a:r>
          </a:p>
          <a:p>
            <a:pPr eaLnBrk="1" hangingPunct="1">
              <a:lnSpc>
                <a:spcPct val="90000"/>
              </a:lnSpc>
            </a:pPr>
            <a:r>
              <a:rPr lang="sr-Cyrl-CS">
                <a:latin typeface="Lucida Sans Unicode" charset="0"/>
              </a:rPr>
              <a:t>- да ли и у којој мери је банка погођена ризицима и како су они настали;</a:t>
            </a:r>
          </a:p>
          <a:p>
            <a:pPr eaLnBrk="1" hangingPunct="1">
              <a:lnSpc>
                <a:spcPct val="90000"/>
              </a:lnSpc>
            </a:pPr>
            <a:r>
              <a:rPr lang="sr-Cyrl-CS">
                <a:latin typeface="Lucida Sans Unicode" charset="0"/>
              </a:rPr>
              <a:t>- циљеве, методе и поступке које банка примењује у управљању ризицима и за мерење ових ризика и</a:t>
            </a:r>
          </a:p>
          <a:p>
            <a:pPr eaLnBrk="1" hangingPunct="1">
              <a:lnSpc>
                <a:spcPct val="90000"/>
              </a:lnSpc>
            </a:pPr>
            <a:r>
              <a:rPr lang="sr-Cyrl-CS">
                <a:latin typeface="Lucida Sans Unicode" charset="0"/>
              </a:rPr>
              <a:t>- све у вези са ризицима настале промене у односу на прошли извештајни период. </a:t>
            </a:r>
            <a:r>
              <a:rPr lang="en-US">
                <a:latin typeface="Lucida Sans Unicode" charset="0"/>
              </a:rPr>
              <a:t/>
            </a:r>
            <a:br>
              <a:rPr lang="en-US">
                <a:latin typeface="Lucida Sans Unicode" charset="0"/>
              </a:rPr>
            </a:br>
            <a:r>
              <a:rPr lang="sr-Cyrl-CS">
                <a:latin typeface="Lucida Sans Unicode" charset="0"/>
              </a:rPr>
              <a:t> </a:t>
            </a:r>
            <a:endParaRPr lang="en-US">
              <a:latin typeface="Lucida Sans Unicode" charset="0"/>
            </a:endParaRPr>
          </a:p>
        </p:txBody>
      </p:sp>
      <p:sp>
        <p:nvSpPr>
          <p:cNvPr id="7782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D59DE625-89C4-F84F-99B2-C2BECC0CD42B}" type="slidenum">
              <a:rPr kumimoji="0" lang="en-US" sz="1000"/>
              <a:pPr eaLnBrk="1" hangingPunct="1"/>
              <a:t>63</a:t>
            </a:fld>
            <a:endParaRPr kumimoji="0" lang="en-US" sz="1000"/>
          </a:p>
        </p:txBody>
      </p:sp>
      <p:sp>
        <p:nvSpPr>
          <p:cNvPr id="37890"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3.1. Квалитативи подаци</a:t>
            </a:r>
            <a:endParaRPr lang="en-US">
              <a:ea typeface="+mj-ea"/>
              <a:cs typeface="+mj-cs"/>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3"/>
          <p:cNvSpPr>
            <a:spLocks noGrp="1" noChangeArrowheads="1"/>
          </p:cNvSpPr>
          <p:nvPr>
            <p:ph idx="1"/>
          </p:nvPr>
        </p:nvSpPr>
        <p:spPr/>
        <p:txBody>
          <a:bodyPr/>
          <a:lstStyle/>
          <a:p>
            <a:pPr eaLnBrk="1" hangingPunct="1"/>
            <a:r>
              <a:rPr lang="sr-Cyrl-CS">
                <a:latin typeface="Lucida Sans Unicode" charset="0"/>
              </a:rPr>
              <a:t>Осим тога објављују се:</a:t>
            </a:r>
          </a:p>
          <a:p>
            <a:pPr eaLnBrk="1" hangingPunct="1"/>
            <a:r>
              <a:rPr lang="sr-Cyrl-CS">
                <a:latin typeface="Lucida Sans Unicode" charset="0"/>
              </a:rPr>
              <a:t>- стратегије и процеси у управљању ризицима, нарочито при уласку у ризике, њиховом мерењу,  надзору и контроли ризика као и</a:t>
            </a:r>
          </a:p>
          <a:p>
            <a:pPr eaLnBrk="1" hangingPunct="1"/>
            <a:r>
              <a:rPr lang="sr-Cyrl-CS">
                <a:latin typeface="Lucida Sans Unicode" charset="0"/>
              </a:rPr>
              <a:t>- стратегије и начине на који банка избегава прекомерне концентрације ризика.</a:t>
            </a:r>
            <a:endParaRPr lang="en-US">
              <a:latin typeface="Lucida Sans Unicode" charset="0"/>
            </a:endParaRPr>
          </a:p>
          <a:p>
            <a:pPr eaLnBrk="1" hangingPunct="1"/>
            <a:endParaRPr lang="en-US">
              <a:latin typeface="Lucida Sans Unicode" charset="0"/>
            </a:endParaRPr>
          </a:p>
        </p:txBody>
      </p:sp>
      <p:sp>
        <p:nvSpPr>
          <p:cNvPr id="7885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D833E17B-E78A-5A47-8A43-86EDF7DA228F}" type="slidenum">
              <a:rPr kumimoji="0" lang="en-US" sz="1000"/>
              <a:pPr eaLnBrk="1" hangingPunct="1"/>
              <a:t>64</a:t>
            </a:fld>
            <a:endParaRPr kumimoji="0" lang="en-US" sz="1000"/>
          </a:p>
        </p:txBody>
      </p:sp>
      <p:sp>
        <p:nvSpPr>
          <p:cNvPr id="38914"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3.1. Квалитативи подаци</a:t>
            </a:r>
            <a:endParaRPr lang="en-US">
              <a:ea typeface="+mj-ea"/>
              <a:cs typeface="+mj-cs"/>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3"/>
          <p:cNvSpPr>
            <a:spLocks noGrp="1" noChangeArrowheads="1"/>
          </p:cNvSpPr>
          <p:nvPr>
            <p:ph idx="1"/>
          </p:nvPr>
        </p:nvSpPr>
        <p:spPr/>
        <p:txBody>
          <a:bodyPr/>
          <a:lstStyle/>
          <a:p>
            <a:pPr eaLnBrk="1" hangingPunct="1"/>
            <a:r>
              <a:rPr lang="sr-Cyrl-CS">
                <a:latin typeface="Lucida Sans Unicode" charset="0"/>
              </a:rPr>
              <a:t>За сваку од наведених врста ризика захтева се објављивање квантитативних података на дан извештавања.</a:t>
            </a:r>
            <a:r>
              <a:rPr lang="en-US">
                <a:latin typeface="Lucida Sans Unicode" charset="0"/>
              </a:rPr>
              <a:t> </a:t>
            </a:r>
            <a:endParaRPr lang="sr-Cyrl-CS">
              <a:latin typeface="Lucida Sans Unicode" charset="0"/>
            </a:endParaRPr>
          </a:p>
          <a:p>
            <a:pPr eaLnBrk="1" hangingPunct="1"/>
            <a:r>
              <a:rPr lang="sr-Cyrl-CS">
                <a:latin typeface="Lucida Sans Unicode" charset="0"/>
              </a:rPr>
              <a:t>Не захтева  се објављивање просечних података за извештајни период, осим у случају да су подаци на дан извештавања нерепрезентативни, односно да битно одступају од просека.  </a:t>
            </a:r>
            <a:endParaRPr lang="en-US">
              <a:latin typeface="Lucida Sans Unicode" charset="0"/>
            </a:endParaRPr>
          </a:p>
        </p:txBody>
      </p:sp>
      <p:sp>
        <p:nvSpPr>
          <p:cNvPr id="7987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7C20FCE5-4863-D04C-B5C3-8097B38D781F}" type="slidenum">
              <a:rPr kumimoji="0" lang="en-US" sz="1000"/>
              <a:pPr eaLnBrk="1" hangingPunct="1"/>
              <a:t>65</a:t>
            </a:fld>
            <a:endParaRPr kumimoji="0" lang="en-US" sz="1000"/>
          </a:p>
        </p:txBody>
      </p:sp>
      <p:sp>
        <p:nvSpPr>
          <p:cNvPr id="39938"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3.2. Квантитативни подаци </a:t>
            </a:r>
            <a:endParaRPr lang="en-US">
              <a:ea typeface="+mj-ea"/>
              <a:cs typeface="+mj-cs"/>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3"/>
          <p:cNvSpPr>
            <a:spLocks noGrp="1" noChangeArrowheads="1"/>
          </p:cNvSpPr>
          <p:nvPr>
            <p:ph idx="1"/>
          </p:nvPr>
        </p:nvSpPr>
        <p:spPr/>
        <p:txBody>
          <a:bodyPr/>
          <a:lstStyle/>
          <a:p>
            <a:pPr eaLnBrk="1" hangingPunct="1"/>
            <a:endParaRPr lang="sr-Cyrl-CS">
              <a:latin typeface="Lucida Sans Unicode" charset="0"/>
            </a:endParaRPr>
          </a:p>
          <a:p>
            <a:pPr eaLnBrk="1" hangingPunct="1"/>
            <a:r>
              <a:rPr lang="sr-Cyrl-CS">
                <a:latin typeface="Lucida Sans Unicode" charset="0"/>
              </a:rPr>
              <a:t>Објављивање података о концентрацији ризика ако они нису уочљиви из претходних објављивања о ризицима по врстама. </a:t>
            </a:r>
            <a:endParaRPr lang="en-US">
              <a:latin typeface="Lucida Sans Unicode" charset="0"/>
            </a:endParaRPr>
          </a:p>
        </p:txBody>
      </p:sp>
      <p:sp>
        <p:nvSpPr>
          <p:cNvPr id="8089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787D252D-C6DE-4E49-8CDB-D03369AA4217}" type="slidenum">
              <a:rPr kumimoji="0" lang="en-US" sz="1000"/>
              <a:pPr eaLnBrk="1" hangingPunct="1"/>
              <a:t>66</a:t>
            </a:fld>
            <a:endParaRPr kumimoji="0" lang="en-US" sz="1000"/>
          </a:p>
        </p:txBody>
      </p:sp>
      <p:sp>
        <p:nvSpPr>
          <p:cNvPr id="40962"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3.2. Квантитативни подаци</a:t>
            </a:r>
            <a:endParaRPr lang="en-US">
              <a:ea typeface="+mj-ea"/>
              <a:cs typeface="+mj-cs"/>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3"/>
          <p:cNvSpPr>
            <a:spLocks noGrp="1" noChangeArrowheads="1"/>
          </p:cNvSpPr>
          <p:nvPr>
            <p:ph idx="1"/>
          </p:nvPr>
        </p:nvSpPr>
        <p:spPr/>
        <p:txBody>
          <a:bodyPr/>
          <a:lstStyle/>
          <a:p>
            <a:pPr eaLnBrk="1" hangingPunct="1">
              <a:lnSpc>
                <a:spcPct val="90000"/>
              </a:lnSpc>
            </a:pPr>
            <a:r>
              <a:rPr lang="sr-Cyrl-CS" sz="2800">
                <a:latin typeface="Lucida Sans Unicode" charset="0"/>
              </a:rPr>
              <a:t>Подаци о концентрацији ризика обухватају:</a:t>
            </a:r>
          </a:p>
          <a:p>
            <a:pPr lvl="1" eaLnBrk="1" hangingPunct="1">
              <a:lnSpc>
                <a:spcPct val="90000"/>
              </a:lnSpc>
            </a:pPr>
            <a:r>
              <a:rPr lang="sr-Cyrl-CS" sz="2400">
                <a:latin typeface="Lucida Sans Unicode" charset="0"/>
              </a:rPr>
              <a:t>опис како је менаџмент открио концентрацију ризика,</a:t>
            </a:r>
          </a:p>
          <a:p>
            <a:pPr lvl="1" eaLnBrk="1" hangingPunct="1">
              <a:lnSpc>
                <a:spcPct val="90000"/>
              </a:lnSpc>
            </a:pPr>
            <a:r>
              <a:rPr lang="sr-Cyrl-CS" sz="2400">
                <a:latin typeface="Lucida Sans Unicode" charset="0"/>
              </a:rPr>
              <a:t>опис заједничких карактеристика концентрациј</a:t>
            </a:r>
            <a:r>
              <a:rPr lang="en-US" sz="2400">
                <a:latin typeface="Lucida Sans Unicode" charset="0"/>
              </a:rPr>
              <a:t>e</a:t>
            </a:r>
            <a:r>
              <a:rPr lang="ru-RU" sz="2400">
                <a:latin typeface="Lucida Sans Unicode" charset="0"/>
              </a:rPr>
              <a:t> </a:t>
            </a:r>
            <a:r>
              <a:rPr lang="sr-Cyrl-CS" sz="2400">
                <a:latin typeface="Lucida Sans Unicode" charset="0"/>
              </a:rPr>
              <a:t>ризика идентификованим у појединим случајевима (као што је на пример, уговорни партнер, географски регион, валута или тржиште) и</a:t>
            </a:r>
          </a:p>
          <a:p>
            <a:pPr lvl="1" eaLnBrk="1" hangingPunct="1">
              <a:lnSpc>
                <a:spcPct val="90000"/>
              </a:lnSpc>
            </a:pPr>
            <a:r>
              <a:rPr lang="sr-Cyrl-CS" sz="2400">
                <a:latin typeface="Lucida Sans Unicode" charset="0"/>
              </a:rPr>
              <a:t>износ ризика коме је банка изложена у вези са свих овим карактеристикама финансијских инструмената.</a:t>
            </a:r>
            <a:endParaRPr lang="en-US" sz="2400">
              <a:latin typeface="Lucida Sans Unicode" charset="0"/>
            </a:endParaRPr>
          </a:p>
          <a:p>
            <a:pPr eaLnBrk="1" hangingPunct="1">
              <a:lnSpc>
                <a:spcPct val="90000"/>
              </a:lnSpc>
            </a:pPr>
            <a:endParaRPr lang="en-US" sz="2800">
              <a:latin typeface="Lucida Sans Unicode" charset="0"/>
            </a:endParaRPr>
          </a:p>
        </p:txBody>
      </p:sp>
      <p:sp>
        <p:nvSpPr>
          <p:cNvPr id="8192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96D97A9D-01D9-4040-A120-43EE67513310}" type="slidenum">
              <a:rPr kumimoji="0" lang="en-US" sz="1000"/>
              <a:pPr eaLnBrk="1" hangingPunct="1"/>
              <a:t>67</a:t>
            </a:fld>
            <a:endParaRPr kumimoji="0" lang="en-US" sz="1000"/>
          </a:p>
        </p:txBody>
      </p:sp>
      <p:sp>
        <p:nvSpPr>
          <p:cNvPr id="41986"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3.2. Квантитативни подаци</a:t>
            </a:r>
            <a:endParaRPr lang="en-US">
              <a:ea typeface="+mj-ea"/>
              <a:cs typeface="+mj-cs"/>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3"/>
          <p:cNvSpPr>
            <a:spLocks noGrp="1" noChangeArrowheads="1"/>
          </p:cNvSpPr>
          <p:nvPr>
            <p:ph idx="1"/>
          </p:nvPr>
        </p:nvSpPr>
        <p:spPr/>
        <p:txBody>
          <a:bodyPr/>
          <a:lstStyle/>
          <a:p>
            <a:pPr eaLnBrk="1" hangingPunct="1"/>
            <a:r>
              <a:rPr lang="sr-Cyrl-CS" sz="2800">
                <a:latin typeface="Lucida Sans Unicode" charset="0"/>
              </a:rPr>
              <a:t> У шире факторе из којих по правилу резултира концентрација ризика,  у МСФИ 7 се наводе следеће:</a:t>
            </a:r>
          </a:p>
          <a:p>
            <a:pPr lvl="1" eaLnBrk="1" hangingPunct="1"/>
            <a:r>
              <a:rPr lang="sr-Cyrl-CS">
                <a:latin typeface="Lucida Sans Unicode" charset="0"/>
              </a:rPr>
              <a:t>делатност дужника,  </a:t>
            </a:r>
          </a:p>
          <a:p>
            <a:pPr lvl="1" eaLnBrk="1" hangingPunct="1"/>
            <a:r>
              <a:rPr lang="sr-Cyrl-CS">
                <a:latin typeface="Lucida Sans Unicode" charset="0"/>
              </a:rPr>
              <a:t>бонитет дужника исказан кроз његов кредитни рејтинг,  .</a:t>
            </a:r>
          </a:p>
          <a:p>
            <a:pPr lvl="1" eaLnBrk="1" hangingPunct="1"/>
            <a:r>
              <a:rPr lang="sr-Cyrl-CS">
                <a:latin typeface="Lucida Sans Unicode" charset="0"/>
              </a:rPr>
              <a:t>концентрација клијената у једном региону,  </a:t>
            </a:r>
          </a:p>
          <a:p>
            <a:pPr lvl="1" eaLnBrk="1" hangingPunct="1"/>
            <a:r>
              <a:rPr lang="sr-Cyrl-CS">
                <a:latin typeface="Lucida Sans Unicode" charset="0"/>
              </a:rPr>
              <a:t> Из сваке концентрације резултира посебан ризик.</a:t>
            </a:r>
            <a:endParaRPr lang="en-US">
              <a:latin typeface="Lucida Sans Unicode" charset="0"/>
            </a:endParaRPr>
          </a:p>
        </p:txBody>
      </p:sp>
      <p:sp>
        <p:nvSpPr>
          <p:cNvPr id="8294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713BFA68-45B7-3746-9884-EEC061504FA1}" type="slidenum">
              <a:rPr kumimoji="0" lang="en-US" sz="1000"/>
              <a:pPr eaLnBrk="1" hangingPunct="1"/>
              <a:t>68</a:t>
            </a:fld>
            <a:endParaRPr kumimoji="0" lang="en-US" sz="1000"/>
          </a:p>
        </p:txBody>
      </p:sp>
      <p:sp>
        <p:nvSpPr>
          <p:cNvPr id="43010"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3.2. Квантитативни подаци</a:t>
            </a:r>
            <a:endParaRPr lang="en-US">
              <a:ea typeface="+mj-ea"/>
              <a:cs typeface="+mj-cs"/>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3"/>
          <p:cNvSpPr>
            <a:spLocks noGrp="1" noChangeArrowheads="1"/>
          </p:cNvSpPr>
          <p:nvPr>
            <p:ph idx="1"/>
          </p:nvPr>
        </p:nvSpPr>
        <p:spPr/>
        <p:txBody>
          <a:bodyPr/>
          <a:lstStyle/>
          <a:p>
            <a:pPr eaLnBrk="1" hangingPunct="1">
              <a:buFont typeface="Wingdings 3" charset="0"/>
              <a:buNone/>
            </a:pPr>
            <a:r>
              <a:rPr lang="sr-Cyrl-CS">
                <a:latin typeface="Lucida Sans Unicode" charset="0"/>
              </a:rPr>
              <a:t>  </a:t>
            </a:r>
            <a:r>
              <a:rPr lang="sr-Cyrl-CS" b="1" i="1">
                <a:latin typeface="Lucida Sans Unicode" charset="0"/>
              </a:rPr>
              <a:t>Специјални прописи о кредитном ризику</a:t>
            </a:r>
            <a:r>
              <a:rPr lang="en-US" b="1" i="1">
                <a:latin typeface="Lucida Sans Unicode" charset="0"/>
              </a:rPr>
              <a:t> </a:t>
            </a:r>
            <a:endParaRPr lang="sr-Cyrl-CS" b="1" i="1">
              <a:latin typeface="Lucida Sans Unicode" charset="0"/>
            </a:endParaRPr>
          </a:p>
          <a:p>
            <a:pPr eaLnBrk="1" hangingPunct="1"/>
            <a:r>
              <a:rPr lang="sr-Cyrl-CS">
                <a:latin typeface="Lucida Sans Unicode" charset="0"/>
              </a:rPr>
              <a:t>Ризику од кредитних губитака, подлежу како  билансирани финансијски  инструменти (кредити, вредносни папири и  деривати) тако и небилансирани финансијски инструменти ( гаранције и сл.), када уговорни партнер може  не извршити  своју обавезу  плаћања. </a:t>
            </a:r>
            <a:endParaRPr lang="en-US">
              <a:latin typeface="Lucida Sans Unicode" charset="0"/>
            </a:endParaRPr>
          </a:p>
        </p:txBody>
      </p:sp>
      <p:sp>
        <p:nvSpPr>
          <p:cNvPr id="8397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FAACB06D-C263-3B4B-9A7A-54D1003DF461}" type="slidenum">
              <a:rPr kumimoji="0" lang="en-US" sz="1000"/>
              <a:pPr eaLnBrk="1" hangingPunct="1"/>
              <a:t>69</a:t>
            </a:fld>
            <a:endParaRPr kumimoji="0" lang="en-US" sz="1000"/>
          </a:p>
        </p:txBody>
      </p:sp>
      <p:sp>
        <p:nvSpPr>
          <p:cNvPr id="44034"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3.2. Квантитативни подаци</a:t>
            </a:r>
            <a:endParaRPr lang="en-US">
              <a:ea typeface="+mj-ea"/>
              <a:cs typeface="+mj-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idx="1"/>
          </p:nvPr>
        </p:nvSpPr>
        <p:spPr/>
        <p:txBody>
          <a:bodyPr/>
          <a:lstStyle/>
          <a:p>
            <a:pPr eaLnBrk="1" hangingPunct="1"/>
            <a:r>
              <a:rPr lang="sr-Cyrl-CS">
                <a:latin typeface="Lucida Sans Unicode" charset="0"/>
              </a:rPr>
              <a:t>Пут за разрешење је да се:</a:t>
            </a:r>
          </a:p>
          <a:p>
            <a:pPr eaLnBrk="1" hangingPunct="1"/>
            <a:r>
              <a:rPr lang="sr-Cyrl-CS">
                <a:latin typeface="Lucida Sans Unicode" charset="0"/>
              </a:rPr>
              <a:t>уместо појединачних средстава у средиште пажње стављају групе или класе  финансијских инструмената. </a:t>
            </a:r>
          </a:p>
          <a:p>
            <a:pPr eaLnBrk="1" hangingPunct="1"/>
            <a:r>
              <a:rPr lang="sr-Cyrl-CS">
                <a:latin typeface="Lucida Sans Unicode" charset="0"/>
              </a:rPr>
              <a:t>При формирању класа финансијских инструмената примарни значај дат природи информација које се објављују узимајући у обзир карактеристике тих инструмента.</a:t>
            </a:r>
            <a:r>
              <a:rPr lang="en-US">
                <a:latin typeface="Lucida Sans Unicode" charset="0"/>
              </a:rPr>
              <a:t> </a:t>
            </a:r>
            <a:br>
              <a:rPr lang="en-US">
                <a:latin typeface="Lucida Sans Unicode" charset="0"/>
              </a:rPr>
            </a:br>
            <a:r>
              <a:rPr lang="sr-Cyrl-CS">
                <a:latin typeface="Lucida Sans Unicode" charset="0"/>
              </a:rPr>
              <a:t> </a:t>
            </a:r>
            <a:endParaRPr lang="en-US">
              <a:latin typeface="Lucida Sans Unicode" charset="0"/>
            </a:endParaRPr>
          </a:p>
        </p:txBody>
      </p:sp>
      <p:sp>
        <p:nvSpPr>
          <p:cNvPr id="2048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E414F725-081B-2D40-858F-F4D0EB8DF86C}" type="slidenum">
              <a:rPr kumimoji="0" lang="en-US" sz="1000"/>
              <a:pPr eaLnBrk="1" hangingPunct="1"/>
              <a:t>7</a:t>
            </a:fld>
            <a:endParaRPr kumimoji="0" lang="en-US" sz="1000"/>
          </a:p>
        </p:txBody>
      </p:sp>
      <p:sp>
        <p:nvSpPr>
          <p:cNvPr id="29698"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4000">
                <a:ea typeface="+mj-ea"/>
                <a:cs typeface="+mj-cs"/>
              </a:rPr>
              <a:t>Класе финансијских инструмената</a:t>
            </a:r>
            <a:endParaRPr lang="en-US" sz="4000">
              <a:ea typeface="+mj-ea"/>
              <a:cs typeface="+mj-cs"/>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3"/>
          <p:cNvSpPr>
            <a:spLocks noGrp="1" noChangeArrowheads="1"/>
          </p:cNvSpPr>
          <p:nvPr>
            <p:ph idx="1"/>
          </p:nvPr>
        </p:nvSpPr>
        <p:spPr/>
        <p:txBody>
          <a:bodyPr/>
          <a:lstStyle/>
          <a:p>
            <a:pPr eaLnBrk="1" hangingPunct="1"/>
            <a:r>
              <a:rPr lang="sr-Cyrl-CS">
                <a:latin typeface="Lucida Sans Unicode" charset="0"/>
              </a:rPr>
              <a:t> За сваку класу финансијских инструмената објавити:</a:t>
            </a:r>
          </a:p>
          <a:p>
            <a:pPr eaLnBrk="1" hangingPunct="1"/>
            <a:r>
              <a:rPr lang="sr-Cyrl-CS">
                <a:latin typeface="Lucida Sans Unicode" charset="0"/>
              </a:rPr>
              <a:t>износ који одражава максималан  ризик губитка и</a:t>
            </a:r>
          </a:p>
          <a:p>
            <a:pPr eaLnBrk="1" hangingPunct="1"/>
            <a:r>
              <a:rPr lang="sr-Cyrl-CS">
                <a:latin typeface="Lucida Sans Unicode" charset="0"/>
              </a:rPr>
              <a:t>значајну концентрацију ризика  губитака.</a:t>
            </a:r>
            <a:endParaRPr lang="en-US">
              <a:latin typeface="Lucida Sans Unicode" charset="0"/>
            </a:endParaRPr>
          </a:p>
        </p:txBody>
      </p:sp>
      <p:sp>
        <p:nvSpPr>
          <p:cNvPr id="8499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1791BC28-966C-4B4C-92EB-B9F1A8B0602E}" type="slidenum">
              <a:rPr kumimoji="0" lang="en-US" sz="1000"/>
              <a:pPr eaLnBrk="1" hangingPunct="1"/>
              <a:t>70</a:t>
            </a:fld>
            <a:endParaRPr kumimoji="0" lang="en-US" sz="1000"/>
          </a:p>
        </p:txBody>
      </p:sp>
      <p:sp>
        <p:nvSpPr>
          <p:cNvPr id="45058"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3.2. Квантитативни подаци</a:t>
            </a:r>
            <a:endParaRPr lang="en-US">
              <a:ea typeface="+mj-ea"/>
              <a:cs typeface="+mj-cs"/>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3"/>
          <p:cNvSpPr>
            <a:spLocks noGrp="1" noChangeArrowheads="1"/>
          </p:cNvSpPr>
          <p:nvPr>
            <p:ph idx="1"/>
          </p:nvPr>
        </p:nvSpPr>
        <p:spPr/>
        <p:txBody>
          <a:bodyPr/>
          <a:lstStyle/>
          <a:p>
            <a:pPr eaLnBrk="1" hangingPunct="1">
              <a:lnSpc>
                <a:spcPct val="80000"/>
              </a:lnSpc>
            </a:pPr>
            <a:r>
              <a:rPr lang="sr-Cyrl-CS" sz="2200">
                <a:latin typeface="Lucida Sans Unicode" charset="0"/>
              </a:rPr>
              <a:t> За сваку класу финансијских инструмената повезану са кредитним ризиком треба навести следеће податке:</a:t>
            </a:r>
          </a:p>
          <a:p>
            <a:pPr eaLnBrk="1" hangingPunct="1">
              <a:lnSpc>
                <a:spcPct val="80000"/>
              </a:lnSpc>
            </a:pPr>
            <a:r>
              <a:rPr lang="sr-Cyrl-CS" sz="2200">
                <a:latin typeface="Lucida Sans Unicode" charset="0"/>
              </a:rPr>
              <a:t>опис колатерала који се држе и других договора који смањују ризик. Ови захтеви могу бити испуњени ако се наведу подаци о:</a:t>
            </a:r>
          </a:p>
          <a:p>
            <a:pPr eaLnBrk="1" hangingPunct="1">
              <a:lnSpc>
                <a:spcPct val="80000"/>
              </a:lnSpc>
            </a:pPr>
            <a:r>
              <a:rPr lang="sr-Cyrl-CS" sz="2200">
                <a:latin typeface="Lucida Sans Unicode" charset="0"/>
              </a:rPr>
              <a:t>стратегијама и процесима који се односе на вредновање колатерала од стране менаџмента који су примљени и осталих уговора (гаранције, кредитни деривати и сл.)</a:t>
            </a:r>
          </a:p>
          <a:p>
            <a:pPr eaLnBrk="1" hangingPunct="1">
              <a:lnSpc>
                <a:spcPct val="80000"/>
              </a:lnSpc>
            </a:pPr>
            <a:r>
              <a:rPr lang="sr-Cyrl-CS" sz="2200">
                <a:latin typeface="Lucida Sans Unicode" charset="0"/>
              </a:rPr>
              <a:t>опис врста колатерала и осталих уговора за смањење ризика,</a:t>
            </a:r>
          </a:p>
          <a:p>
            <a:pPr eaLnBrk="1" hangingPunct="1">
              <a:lnSpc>
                <a:spcPct val="80000"/>
              </a:lnSpc>
            </a:pPr>
            <a:r>
              <a:rPr lang="sr-Cyrl-CS" sz="2200">
                <a:latin typeface="Lucida Sans Unicode" charset="0"/>
              </a:rPr>
              <a:t>информације о концентрацијама ризика у оквиру колатерала или других споразума за смањење ризика.</a:t>
            </a:r>
            <a:endParaRPr lang="en-US" sz="2200">
              <a:latin typeface="Lucida Sans Unicode" charset="0"/>
            </a:endParaRPr>
          </a:p>
        </p:txBody>
      </p:sp>
      <p:sp>
        <p:nvSpPr>
          <p:cNvPr id="8601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05798443-40EC-4940-9283-CC355A8BDBCE}" type="slidenum">
              <a:rPr kumimoji="0" lang="en-US" sz="1000"/>
              <a:pPr eaLnBrk="1" hangingPunct="1"/>
              <a:t>71</a:t>
            </a:fld>
            <a:endParaRPr kumimoji="0" lang="en-US" sz="1000"/>
          </a:p>
        </p:txBody>
      </p:sp>
      <p:sp>
        <p:nvSpPr>
          <p:cNvPr id="83970"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Додатни подаци</a:t>
            </a:r>
            <a:endParaRPr lang="en-US">
              <a:ea typeface="+mj-ea"/>
              <a:cs typeface="+mj-cs"/>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3"/>
          <p:cNvSpPr>
            <a:spLocks noGrp="1" noChangeArrowheads="1"/>
          </p:cNvSpPr>
          <p:nvPr>
            <p:ph idx="1"/>
          </p:nvPr>
        </p:nvSpPr>
        <p:spPr/>
        <p:txBody>
          <a:bodyPr/>
          <a:lstStyle/>
          <a:p>
            <a:pPr eaLnBrk="1" hangingPunct="1">
              <a:lnSpc>
                <a:spcPct val="80000"/>
              </a:lnSpc>
            </a:pPr>
            <a:r>
              <a:rPr lang="sr-Cyrl-CS" sz="2600">
                <a:latin typeface="Lucida Sans Unicode" charset="0"/>
              </a:rPr>
              <a:t>Информације о кредитном бонитету финансијских средстава која нити су доспела нити су обезвређења. </a:t>
            </a:r>
          </a:p>
          <a:p>
            <a:pPr eaLnBrk="1" hangingPunct="1">
              <a:lnSpc>
                <a:spcPct val="80000"/>
              </a:lnSpc>
            </a:pPr>
            <a:r>
              <a:rPr lang="sr-Cyrl-CS" sz="2600">
                <a:latin typeface="Lucida Sans Unicode" charset="0"/>
              </a:rPr>
              <a:t>У вези са овим могле би се објавити следеће информације:</a:t>
            </a:r>
          </a:p>
          <a:p>
            <a:pPr eaLnBrk="1" hangingPunct="1">
              <a:lnSpc>
                <a:spcPct val="80000"/>
              </a:lnSpc>
            </a:pPr>
            <a:r>
              <a:rPr lang="sr-Cyrl-CS" sz="2600">
                <a:latin typeface="Lucida Sans Unicode" charset="0"/>
              </a:rPr>
              <a:t>користећи интерни или екстерни кредитни рејтинг анализу изложености кредитном ризику,</a:t>
            </a:r>
          </a:p>
          <a:p>
            <a:pPr eaLnBrk="1" hangingPunct="1">
              <a:lnSpc>
                <a:spcPct val="80000"/>
              </a:lnSpc>
            </a:pPr>
            <a:r>
              <a:rPr lang="sr-Cyrl-CS" sz="2600">
                <a:latin typeface="Lucida Sans Unicode" charset="0"/>
              </a:rPr>
              <a:t>врсте уговорних партнера,</a:t>
            </a:r>
          </a:p>
          <a:p>
            <a:pPr eaLnBrk="1" hangingPunct="1">
              <a:lnSpc>
                <a:spcPct val="80000"/>
              </a:lnSpc>
            </a:pPr>
            <a:r>
              <a:rPr lang="sr-Cyrl-CS" sz="2600">
                <a:latin typeface="Lucida Sans Unicode" charset="0"/>
              </a:rPr>
              <a:t>историјске информације о стопама неиспуњења обавеза друге стране у послу и</a:t>
            </a:r>
          </a:p>
          <a:p>
            <a:pPr eaLnBrk="1" hangingPunct="1">
              <a:lnSpc>
                <a:spcPct val="80000"/>
              </a:lnSpc>
            </a:pPr>
            <a:r>
              <a:rPr lang="sr-Cyrl-CS" sz="2600">
                <a:latin typeface="Lucida Sans Unicode" charset="0"/>
              </a:rPr>
              <a:t>све друге информације коришћене за процену кредитног бонитета.</a:t>
            </a:r>
            <a:endParaRPr lang="en-US" sz="2600">
              <a:latin typeface="Lucida Sans Unicode" charset="0"/>
            </a:endParaRPr>
          </a:p>
        </p:txBody>
      </p:sp>
      <p:sp>
        <p:nvSpPr>
          <p:cNvPr id="8704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CD5DBE71-A4B4-084A-A8C6-1895DC355A11}" type="slidenum">
              <a:rPr kumimoji="0" lang="en-US" sz="1000"/>
              <a:pPr eaLnBrk="1" hangingPunct="1"/>
              <a:t>72</a:t>
            </a:fld>
            <a:endParaRPr kumimoji="0" lang="en-US" sz="1000"/>
          </a:p>
        </p:txBody>
      </p:sp>
      <p:sp>
        <p:nvSpPr>
          <p:cNvPr id="84994" name="Rectangle 2"/>
          <p:cNvSpPr>
            <a:spLocks noGrp="1" noChangeArrowheads="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3"/>
          <p:cNvSpPr>
            <a:spLocks noGrp="1" noChangeArrowheads="1"/>
          </p:cNvSpPr>
          <p:nvPr>
            <p:ph idx="1"/>
          </p:nvPr>
        </p:nvSpPr>
        <p:spPr/>
        <p:txBody>
          <a:bodyPr/>
          <a:lstStyle/>
          <a:p>
            <a:pPr eaLnBrk="1" hangingPunct="1">
              <a:lnSpc>
                <a:spcPct val="90000"/>
              </a:lnSpc>
            </a:pPr>
            <a:r>
              <a:rPr lang="sr-Cyrl-CS">
                <a:latin typeface="Lucida Sans Unicode" charset="0"/>
              </a:rPr>
              <a:t>Максималан ризик губитка је према МСФИ 7, у случају билансираних финансијских средстава једнак њиховој књиговодственој вредности. На тај начин максималан износ губитка зависи у појединачним случајевима за финансијске инструменте од примењене методе процењивања – набавна вредност  или фер вредност.</a:t>
            </a:r>
            <a:endParaRPr lang="en-US">
              <a:latin typeface="Lucida Sans Unicode" charset="0"/>
            </a:endParaRPr>
          </a:p>
        </p:txBody>
      </p:sp>
      <p:sp>
        <p:nvSpPr>
          <p:cNvPr id="8806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EDD87A82-7BD8-6742-AC5F-84951FB085FF}" type="slidenum">
              <a:rPr kumimoji="0" lang="en-US" sz="1000"/>
              <a:pPr eaLnBrk="1" hangingPunct="1"/>
              <a:t>73</a:t>
            </a:fld>
            <a:endParaRPr kumimoji="0" lang="en-US" sz="1000"/>
          </a:p>
        </p:txBody>
      </p:sp>
      <p:sp>
        <p:nvSpPr>
          <p:cNvPr id="86018"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3600" i="1" dirty="0" smtClean="0">
                <a:ea typeface="+mj-ea"/>
                <a:cs typeface="+mj-cs"/>
              </a:rPr>
              <a:t/>
            </a:r>
            <a:br>
              <a:rPr lang="sr-Cyrl-CS" sz="3600" i="1" dirty="0" smtClean="0">
                <a:ea typeface="+mj-ea"/>
                <a:cs typeface="+mj-cs"/>
              </a:rPr>
            </a:br>
            <a:r>
              <a:rPr lang="sr-Cyrl-CS" sz="3600" i="1" dirty="0" smtClean="0">
                <a:ea typeface="+mj-ea"/>
                <a:cs typeface="+mj-cs"/>
              </a:rPr>
              <a:t>Подаци о максималном ризику губитака</a:t>
            </a:r>
            <a:r>
              <a:rPr lang="sr-Cyrl-CS" i="1" dirty="0" smtClean="0">
                <a:ea typeface="+mj-ea"/>
                <a:cs typeface="+mj-cs"/>
              </a:rPr>
              <a:t/>
            </a:r>
            <a:br>
              <a:rPr lang="sr-Cyrl-CS" i="1" dirty="0" smtClean="0">
                <a:ea typeface="+mj-ea"/>
                <a:cs typeface="+mj-cs"/>
              </a:rPr>
            </a:br>
            <a:endParaRPr lang="en-US" dirty="0">
              <a:ea typeface="+mj-ea"/>
              <a:cs typeface="+mj-cs"/>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3"/>
          <p:cNvSpPr>
            <a:spLocks noGrp="1" noChangeArrowheads="1"/>
          </p:cNvSpPr>
          <p:nvPr>
            <p:ph idx="1"/>
          </p:nvPr>
        </p:nvSpPr>
        <p:spPr/>
        <p:txBody>
          <a:bodyPr/>
          <a:lstStyle/>
          <a:p>
            <a:pPr eaLnBrk="1" hangingPunct="1">
              <a:lnSpc>
                <a:spcPct val="90000"/>
              </a:lnSpc>
            </a:pPr>
            <a:r>
              <a:rPr lang="sr-Cyrl-CS">
                <a:latin typeface="Lucida Sans Unicode" charset="0"/>
              </a:rPr>
              <a:t>Концентрација  кредитног ризика постоји онда када једна група дужника, односно уговорних партнера показује слич</a:t>
            </a:r>
            <a:r>
              <a:rPr lang="en-US">
                <a:latin typeface="Lucida Sans Unicode" charset="0"/>
              </a:rPr>
              <a:t>н</a:t>
            </a:r>
            <a:r>
              <a:rPr lang="sr-Cyrl-CS">
                <a:latin typeface="Lucida Sans Unicode" charset="0"/>
              </a:rPr>
              <a:t>е или исте карактеристике, тако да њихова способност, за измирење обавеза плаћања зависи на исти начин од промена економског окружења или других услова. </a:t>
            </a:r>
            <a:endParaRPr lang="en-US">
              <a:latin typeface="Lucida Sans Unicode" charset="0"/>
            </a:endParaRPr>
          </a:p>
        </p:txBody>
      </p:sp>
      <p:sp>
        <p:nvSpPr>
          <p:cNvPr id="8909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9204EE5A-2B2B-8A40-9930-1CC5829698EB}" type="slidenum">
              <a:rPr kumimoji="0" lang="en-US" sz="1000"/>
              <a:pPr eaLnBrk="1" hangingPunct="1"/>
              <a:t>74</a:t>
            </a:fld>
            <a:endParaRPr kumimoji="0" lang="en-US" sz="1000"/>
          </a:p>
        </p:txBody>
      </p:sp>
      <p:sp>
        <p:nvSpPr>
          <p:cNvPr id="87042"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3600" i="1" dirty="0" smtClean="0">
                <a:ea typeface="+mj-ea"/>
                <a:cs typeface="+mj-cs"/>
              </a:rPr>
              <a:t/>
            </a:r>
            <a:br>
              <a:rPr lang="sr-Cyrl-CS" sz="3600" i="1" dirty="0" smtClean="0">
                <a:ea typeface="+mj-ea"/>
                <a:cs typeface="+mj-cs"/>
              </a:rPr>
            </a:br>
            <a:r>
              <a:rPr lang="sr-Cyrl-CS" sz="3600" i="1" dirty="0" smtClean="0">
                <a:ea typeface="+mj-ea"/>
                <a:cs typeface="+mj-cs"/>
              </a:rPr>
              <a:t>Подаци о концентрацији ризика губитака</a:t>
            </a:r>
            <a:r>
              <a:rPr lang="sr-Cyrl-CS" i="1" dirty="0" smtClean="0">
                <a:ea typeface="+mj-ea"/>
                <a:cs typeface="+mj-cs"/>
              </a:rPr>
              <a:t/>
            </a:r>
            <a:br>
              <a:rPr lang="sr-Cyrl-CS" i="1" dirty="0" smtClean="0">
                <a:ea typeface="+mj-ea"/>
                <a:cs typeface="+mj-cs"/>
              </a:rPr>
            </a:br>
            <a:endParaRPr lang="en-US" dirty="0">
              <a:ea typeface="+mj-ea"/>
              <a:cs typeface="+mj-cs"/>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68313" y="1557338"/>
            <a:ext cx="7991475" cy="4535487"/>
          </a:xfrm>
          <a:noFill/>
          <a:extLs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9011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A1165217-3867-F745-828E-D4BC54FB631F}" type="slidenum">
              <a:rPr kumimoji="0" lang="en-US" sz="1000"/>
              <a:pPr eaLnBrk="1" hangingPunct="1"/>
              <a:t>75</a:t>
            </a:fld>
            <a:endParaRPr kumimoji="0" lang="en-US" sz="1000"/>
          </a:p>
        </p:txBody>
      </p:sp>
      <p:sp>
        <p:nvSpPr>
          <p:cNvPr id="2" name="Title 1"/>
          <p:cNvSpPr>
            <a:spLocks noGrp="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7" name="Picture 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4213" y="1844675"/>
            <a:ext cx="7920037" cy="6130925"/>
          </a:xfrm>
          <a:noFill/>
        </p:spPr>
      </p:pic>
      <p:sp>
        <p:nvSpPr>
          <p:cNvPr id="9113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11BA6A57-09D1-6C4A-96B0-40685C90CD75}" type="slidenum">
              <a:rPr kumimoji="0" lang="en-US" sz="1000"/>
              <a:pPr eaLnBrk="1" hangingPunct="1"/>
              <a:t>76</a:t>
            </a:fld>
            <a:endParaRPr kumimoji="0" lang="en-US" sz="1000"/>
          </a:p>
        </p:txBody>
      </p:sp>
      <p:sp>
        <p:nvSpPr>
          <p:cNvPr id="2" name="Rectangle 2"/>
          <p:cNvSpPr>
            <a:spLocks noGrp="1" noChangeArrowheads="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3"/>
          <p:cNvSpPr>
            <a:spLocks noGrp="1" noChangeArrowheads="1"/>
          </p:cNvSpPr>
          <p:nvPr>
            <p:ph idx="1"/>
          </p:nvPr>
        </p:nvSpPr>
        <p:spPr/>
        <p:txBody>
          <a:bodyPr/>
          <a:lstStyle/>
          <a:p>
            <a:pPr eaLnBrk="1" hangingPunct="1"/>
            <a:r>
              <a:rPr lang="sr-Cyrl-CS">
                <a:latin typeface="Lucida Sans Unicode" charset="0"/>
              </a:rPr>
              <a:t>Под ризиком ликвидности уопште подразумева се ризик да једна банка (предузеће) нећебити у стању да прибави средстава неопходна за измирење обавеза о року доспећа. Разлог неликвидности може бити и немогућност продаје поседованих финансијских средстава по њиховој фер вредности.</a:t>
            </a:r>
            <a:endParaRPr lang="en-US">
              <a:latin typeface="Lucida Sans Unicode" charset="0"/>
            </a:endParaRPr>
          </a:p>
        </p:txBody>
      </p:sp>
      <p:sp>
        <p:nvSpPr>
          <p:cNvPr id="9318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F8019113-61E8-354C-9EEA-4D41D179832F}" type="slidenum">
              <a:rPr kumimoji="0" lang="en-US" sz="1000"/>
              <a:pPr eaLnBrk="1" hangingPunct="1"/>
              <a:t>77</a:t>
            </a:fld>
            <a:endParaRPr kumimoji="0" lang="en-US" sz="1000"/>
          </a:p>
        </p:txBody>
      </p:sp>
      <p:sp>
        <p:nvSpPr>
          <p:cNvPr id="92162"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3200" i="1" dirty="0" smtClean="0">
                <a:ea typeface="+mj-ea"/>
                <a:cs typeface="+mj-cs"/>
              </a:rPr>
              <a:t>Подаци о ризику ликвидности</a:t>
            </a:r>
            <a:r>
              <a:rPr lang="sr-Cyrl-CS" i="1" dirty="0" smtClean="0">
                <a:ea typeface="+mj-ea"/>
                <a:cs typeface="+mj-cs"/>
              </a:rPr>
              <a:t/>
            </a:r>
            <a:br>
              <a:rPr lang="sr-Cyrl-CS" i="1" dirty="0" smtClean="0">
                <a:ea typeface="+mj-ea"/>
                <a:cs typeface="+mj-cs"/>
              </a:rPr>
            </a:br>
            <a:endParaRPr lang="en-US" dirty="0">
              <a:ea typeface="+mj-ea"/>
              <a:cs typeface="+mj-cs"/>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3"/>
          <p:cNvSpPr>
            <a:spLocks noGrp="1" noChangeArrowheads="1"/>
          </p:cNvSpPr>
          <p:nvPr>
            <p:ph idx="1"/>
          </p:nvPr>
        </p:nvSpPr>
        <p:spPr/>
        <p:txBody>
          <a:bodyPr/>
          <a:lstStyle/>
          <a:p>
            <a:pPr eaLnBrk="1" hangingPunct="1">
              <a:lnSpc>
                <a:spcPct val="70000"/>
              </a:lnSpc>
            </a:pPr>
            <a:r>
              <a:rPr lang="sr-Cyrl-CS" sz="2400">
                <a:latin typeface="Lucida Sans Unicode" charset="0"/>
              </a:rPr>
              <a:t>МСФИ 7 захтева означавање ризика ликвидности и расчлањавање књиговодствене вредности укупне активе и пасиве (укључујући и финансијске инструменте) према њиховом </a:t>
            </a:r>
            <a:r>
              <a:rPr lang="sr-Cyrl-CS" sz="2400">
                <a:solidFill>
                  <a:schemeClr val="accent2"/>
                </a:solidFill>
                <a:latin typeface="Lucida Sans Unicode" charset="0"/>
              </a:rPr>
              <a:t>уговорном преосталом </a:t>
            </a:r>
            <a:r>
              <a:rPr lang="sr-Cyrl-CS" sz="2400">
                <a:solidFill>
                  <a:srgbClr val="0D0D0D"/>
                </a:solidFill>
                <a:latin typeface="Lucida Sans Unicode" charset="0"/>
              </a:rPr>
              <a:t>року доспећа у пет периода</a:t>
            </a:r>
            <a:r>
              <a:rPr lang="sr-Cyrl-CS" sz="2400">
                <a:latin typeface="Lucida Sans Unicode" charset="0"/>
              </a:rPr>
              <a:t>. При томе се узима у обзир:</a:t>
            </a:r>
          </a:p>
          <a:p>
            <a:pPr eaLnBrk="1" hangingPunct="1">
              <a:lnSpc>
                <a:spcPct val="70000"/>
              </a:lnSpc>
            </a:pPr>
            <a:r>
              <a:rPr lang="sr-Cyrl-CS" sz="2400">
                <a:latin typeface="Lucida Sans Unicode" charset="0"/>
              </a:rPr>
              <a:t>уговорни рок доспећа и онда када очекивани рок доспећа од њега одступа, на пример, јер улагања стоје на располагању и после рока отказа, или да ће кредити бити превремено наплаћени,</a:t>
            </a:r>
          </a:p>
          <a:p>
            <a:pPr eaLnBrk="1" hangingPunct="1">
              <a:lnSpc>
                <a:spcPct val="70000"/>
              </a:lnSpc>
            </a:pPr>
            <a:r>
              <a:rPr lang="sr-Cyrl-CS" sz="2400">
                <a:latin typeface="Lucida Sans Unicode" charset="0"/>
              </a:rPr>
              <a:t>да финансијски инструменти без уговореног рока доспећа (нарочито инструменти сопственог капитала) треба да буду одвојено исказани, пошто они не могу да буду разврстани по роковима доспећа</a:t>
            </a:r>
            <a:endParaRPr lang="en-US" sz="2400">
              <a:latin typeface="Lucida Sans Unicode" charset="0"/>
            </a:endParaRPr>
          </a:p>
        </p:txBody>
      </p:sp>
      <p:sp>
        <p:nvSpPr>
          <p:cNvPr id="9421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739B9733-B830-C74F-8C53-B9A2526E76DE}" type="slidenum">
              <a:rPr kumimoji="0" lang="en-US" sz="1000"/>
              <a:pPr eaLnBrk="1" hangingPunct="1"/>
              <a:t>78</a:t>
            </a:fld>
            <a:endParaRPr kumimoji="0" lang="en-US" sz="1000"/>
          </a:p>
        </p:txBody>
      </p:sp>
      <p:sp>
        <p:nvSpPr>
          <p:cNvPr id="93186" name="Rectangle 2"/>
          <p:cNvSpPr>
            <a:spLocks noGrp="1" noChangeArrowheads="1"/>
          </p:cNvSpPr>
          <p:nvPr>
            <p:ph type="title"/>
          </p:nvPr>
        </p:nvSpPr>
        <p:spPr/>
        <p:txBody>
          <a:bodyPr/>
          <a:lstStyle/>
          <a:p>
            <a:pPr eaLnBrk="1" fontAlgn="auto" hangingPunct="1">
              <a:spcAft>
                <a:spcPts val="0"/>
              </a:spcAft>
              <a:defRPr/>
            </a:pPr>
            <a:r>
              <a:rPr lang="sr-Cyrl-CS" sz="2800" i="1" dirty="0" smtClean="0">
                <a:ea typeface="+mj-ea"/>
                <a:cs typeface="+mj-cs"/>
              </a:rPr>
              <a:t>Подаци о ризику ликвидности</a:t>
            </a:r>
            <a:r>
              <a:rPr lang="sr-Cyrl-CS" i="1" dirty="0" smtClean="0">
                <a:ea typeface="+mj-ea"/>
                <a:cs typeface="+mj-cs"/>
              </a:rPr>
              <a:t/>
            </a:r>
            <a:br>
              <a:rPr lang="sr-Cyrl-CS" i="1" dirty="0" smtClean="0">
                <a:ea typeface="+mj-ea"/>
                <a:cs typeface="+mj-cs"/>
              </a:rPr>
            </a:br>
            <a:endParaRPr lang="en-US" dirty="0">
              <a:ea typeface="+mj-ea"/>
              <a:cs typeface="+mj-cs"/>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3"/>
          <p:cNvSpPr>
            <a:spLocks noGrp="1" noChangeArrowheads="1"/>
          </p:cNvSpPr>
          <p:nvPr>
            <p:ph idx="1"/>
          </p:nvPr>
        </p:nvSpPr>
        <p:spPr/>
        <p:txBody>
          <a:bodyPr/>
          <a:lstStyle/>
          <a:p>
            <a:pPr eaLnBrk="1" hangingPunct="1">
              <a:lnSpc>
                <a:spcPct val="80000"/>
              </a:lnSpc>
            </a:pPr>
            <a:r>
              <a:rPr lang="sr-Cyrl-CS" sz="2400">
                <a:latin typeface="Lucida Sans Unicode" charset="0"/>
              </a:rPr>
              <a:t>расчлањавање књиговодствене вредности (фер вредности) деривативних финансијских инструмената по њиховом преосталом року доспећа нема утицаја на исказани ризик ликвидности. Тако репрезентује фер вредност једног каматног свопа садашњу вредност свих будућих разлика у плаћањима до доспећа, али не ток ликвидности на крају рока. Деривате треба стога као и власничке инструменте исказати одвојено.</a:t>
            </a:r>
          </a:p>
          <a:p>
            <a:pPr eaLnBrk="1" hangingPunct="1">
              <a:lnSpc>
                <a:spcPct val="80000"/>
              </a:lnSpc>
            </a:pPr>
            <a:r>
              <a:rPr lang="sr-Cyrl-CS" sz="2400">
                <a:latin typeface="Lucida Sans Unicode" charset="0"/>
              </a:rPr>
              <a:t>Позиције  финансијских инструмената којима се тргује редовно се не држе до рока доспећа. Са гледишта ликвидности оне стога треба да буду посебно исказане.</a:t>
            </a:r>
            <a:endParaRPr lang="en-US" sz="2400">
              <a:latin typeface="Lucida Sans Unicode" charset="0"/>
            </a:endParaRPr>
          </a:p>
        </p:txBody>
      </p:sp>
      <p:sp>
        <p:nvSpPr>
          <p:cNvPr id="9523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5BC5B5B5-16CA-664A-ADA5-13E4B0CEAA7A}" type="slidenum">
              <a:rPr kumimoji="0" lang="en-US" sz="1000"/>
              <a:pPr eaLnBrk="1" hangingPunct="1"/>
              <a:t>79</a:t>
            </a:fld>
            <a:endParaRPr kumimoji="0" lang="en-US" sz="1000"/>
          </a:p>
        </p:txBody>
      </p:sp>
      <p:sp>
        <p:nvSpPr>
          <p:cNvPr id="2" name="Rectangle 2"/>
          <p:cNvSpPr>
            <a:spLocks noGrp="1" noChangeArrowheads="1"/>
          </p:cNvSpPr>
          <p:nvPr>
            <p:ph type="title"/>
          </p:nvPr>
        </p:nvSpPr>
        <p:spPr/>
        <p:txBody>
          <a:bodyPr/>
          <a:lstStyle/>
          <a:p>
            <a:pPr eaLnBrk="1" fontAlgn="auto" hangingPunct="1">
              <a:spcAft>
                <a:spcPts val="0"/>
              </a:spcAft>
              <a:defRPr/>
            </a:pPr>
            <a:r>
              <a:rPr lang="sr-Cyrl-CS" sz="2800" i="1" dirty="0" smtClean="0">
                <a:ea typeface="+mj-ea"/>
                <a:cs typeface="+mj-cs"/>
              </a:rPr>
              <a:t>Подаци о ризику ликвидности</a:t>
            </a:r>
            <a:br>
              <a:rPr lang="sr-Cyrl-CS" sz="2800" i="1" dirty="0" smtClean="0">
                <a:ea typeface="+mj-ea"/>
                <a:cs typeface="+mj-cs"/>
              </a:rPr>
            </a:br>
            <a:endParaRPr lang="en-US" sz="2800" dirty="0">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3"/>
          <p:cNvSpPr>
            <a:spLocks noGrp="1" noChangeArrowheads="1"/>
          </p:cNvSpPr>
          <p:nvPr>
            <p:ph idx="1"/>
          </p:nvPr>
        </p:nvSpPr>
        <p:spPr/>
        <p:txBody>
          <a:bodyPr/>
          <a:lstStyle/>
          <a:p>
            <a:pPr eaLnBrk="1" hangingPunct="1"/>
            <a:r>
              <a:rPr lang="sr-Cyrl-CS">
                <a:latin typeface="Lucida Sans Unicode" charset="0"/>
              </a:rPr>
              <a:t>Минимални захтеви за формирање класа:</a:t>
            </a:r>
          </a:p>
          <a:p>
            <a:pPr eaLnBrk="1" hangingPunct="1"/>
            <a:r>
              <a:rPr lang="sr-Cyrl-CS">
                <a:latin typeface="Lucida Sans Unicode" charset="0"/>
              </a:rPr>
              <a:t>Класа која садржи финансијске инструменте:</a:t>
            </a:r>
          </a:p>
          <a:p>
            <a:pPr eaLnBrk="1" hangingPunct="1"/>
            <a:r>
              <a:rPr lang="sr-Cyrl-CS">
                <a:latin typeface="Lucida Sans Unicode" charset="0"/>
              </a:rPr>
              <a:t>који се воде по набавној, односно амортизованој вредности и </a:t>
            </a:r>
          </a:p>
          <a:p>
            <a:pPr eaLnBrk="1" hangingPunct="1"/>
            <a:r>
              <a:rPr lang="sr-Cyrl-CS">
                <a:latin typeface="Lucida Sans Unicode" charset="0"/>
              </a:rPr>
              <a:t>оне за чије се вредновање користи фер вредност.</a:t>
            </a:r>
          </a:p>
        </p:txBody>
      </p:sp>
      <p:sp>
        <p:nvSpPr>
          <p:cNvPr id="2150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8ED6164F-286F-6B4D-B044-7177B0C61373}" type="slidenum">
              <a:rPr kumimoji="0" lang="en-US" sz="1000"/>
              <a:pPr eaLnBrk="1" hangingPunct="1"/>
              <a:t>8</a:t>
            </a:fld>
            <a:endParaRPr kumimoji="0" lang="en-US" sz="1000"/>
          </a:p>
        </p:txBody>
      </p:sp>
      <p:sp>
        <p:nvSpPr>
          <p:cNvPr id="30722"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4000">
                <a:ea typeface="+mj-ea"/>
                <a:cs typeface="+mj-cs"/>
              </a:rPr>
              <a:t>Класе финансијских инструмената</a:t>
            </a:r>
            <a:endParaRPr lang="en-US" sz="4000">
              <a:ea typeface="+mj-ea"/>
              <a:cs typeface="+mj-cs"/>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3"/>
          <p:cNvSpPr>
            <a:spLocks noGrp="1" noChangeArrowheads="1"/>
          </p:cNvSpPr>
          <p:nvPr>
            <p:ph idx="1"/>
          </p:nvPr>
        </p:nvSpPr>
        <p:spPr/>
        <p:txBody>
          <a:bodyPr/>
          <a:lstStyle/>
          <a:p>
            <a:pPr eaLnBrk="1" hangingPunct="1"/>
            <a:r>
              <a:rPr lang="sr-Cyrl-CS">
                <a:latin typeface="Lucida Sans Unicode" charset="0"/>
              </a:rPr>
              <a:t>Допуна у погледу ризика ликвидности:</a:t>
            </a:r>
          </a:p>
          <a:p>
            <a:pPr eaLnBrk="1" hangingPunct="1"/>
            <a:r>
              <a:rPr lang="sr-Cyrl-CS">
                <a:latin typeface="Lucida Sans Unicode" charset="0"/>
              </a:rPr>
              <a:t>Појашњење појма  (не)ликвидности</a:t>
            </a:r>
          </a:p>
          <a:p>
            <a:pPr eaLnBrk="1" hangingPunct="1"/>
            <a:r>
              <a:rPr lang="sr-Cyrl-CS">
                <a:latin typeface="Lucida Sans Unicode" charset="0"/>
              </a:rPr>
              <a:t>Појашњење појма финансијских обавеза</a:t>
            </a:r>
          </a:p>
          <a:p>
            <a:pPr eaLnBrk="1" hangingPunct="1"/>
            <a:r>
              <a:rPr lang="sr-Cyrl-CS">
                <a:latin typeface="Lucida Sans Unicode" charset="0"/>
              </a:rPr>
              <a:t>Захтев за посебним објављивањима у вези са деривативним и недеривативним финансијским обавезама.</a:t>
            </a:r>
            <a:endParaRPr lang="en-US">
              <a:latin typeface="Lucida Sans Unicode" charset="0"/>
            </a:endParaRPr>
          </a:p>
        </p:txBody>
      </p:sp>
      <p:sp>
        <p:nvSpPr>
          <p:cNvPr id="9625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95CB3E15-5236-FC4C-8A3A-4C3C3F14AC1A}" type="slidenum">
              <a:rPr kumimoji="0" lang="en-US" sz="1000"/>
              <a:pPr eaLnBrk="1" hangingPunct="1"/>
              <a:t>80</a:t>
            </a:fld>
            <a:endParaRPr kumimoji="0" lang="en-US" sz="1000"/>
          </a:p>
        </p:txBody>
      </p:sp>
      <p:sp>
        <p:nvSpPr>
          <p:cNvPr id="2" name="Rectangle 2"/>
          <p:cNvSpPr>
            <a:spLocks noGrp="1" noChangeArrowheads="1"/>
          </p:cNvSpPr>
          <p:nvPr>
            <p:ph type="title"/>
          </p:nvPr>
        </p:nvSpPr>
        <p:spPr/>
        <p:txBody>
          <a:bodyPr/>
          <a:lstStyle/>
          <a:p>
            <a:pPr eaLnBrk="1" fontAlgn="auto" hangingPunct="1">
              <a:spcAft>
                <a:spcPts val="0"/>
              </a:spcAft>
              <a:defRPr/>
            </a:pPr>
            <a:r>
              <a:rPr lang="sr-Cyrl-CS">
                <a:ea typeface="+mj-ea"/>
                <a:cs typeface="+mj-cs"/>
              </a:rPr>
              <a:t>Допуна МСФИ 7 у 2009.</a:t>
            </a:r>
            <a:endParaRPr lang="en-US">
              <a:ea typeface="+mj-ea"/>
              <a:cs typeface="+mj-cs"/>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3"/>
          <p:cNvSpPr>
            <a:spLocks noGrp="1" noChangeArrowheads="1"/>
          </p:cNvSpPr>
          <p:nvPr>
            <p:ph idx="1"/>
          </p:nvPr>
        </p:nvSpPr>
        <p:spPr/>
        <p:txBody>
          <a:bodyPr/>
          <a:lstStyle/>
          <a:p>
            <a:pPr eaLnBrk="1" hangingPunct="1"/>
            <a:r>
              <a:rPr lang="sr-Cyrl-CS">
                <a:latin typeface="Lucida Sans Unicode" charset="0"/>
              </a:rPr>
              <a:t>Дефиниција ризика ликвидности која укључује финансијске обавезе које могу бити измирене предајом готовине или другог финансијског средства је уска.  Она искључује финансијске обавезе које се измирују предајом сопствених инструмената капитала или нефинансијских средстава. </a:t>
            </a:r>
            <a:endParaRPr lang="en-US">
              <a:latin typeface="Lucida Sans Unicode" charset="0"/>
            </a:endParaRPr>
          </a:p>
        </p:txBody>
      </p:sp>
      <p:sp>
        <p:nvSpPr>
          <p:cNvPr id="9728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45A53332-478A-334E-B9E1-ACE49E5398BD}" type="slidenum">
              <a:rPr kumimoji="0" lang="en-US" sz="1000"/>
              <a:pPr eaLnBrk="1" hangingPunct="1"/>
              <a:t>81</a:t>
            </a:fld>
            <a:endParaRPr kumimoji="0" lang="en-US" sz="1000"/>
          </a:p>
        </p:txBody>
      </p:sp>
      <p:sp>
        <p:nvSpPr>
          <p:cNvPr id="2" name="Rectangle 2"/>
          <p:cNvSpPr>
            <a:spLocks noGrp="1" noChangeArrowheads="1"/>
          </p:cNvSpPr>
          <p:nvPr>
            <p:ph type="title"/>
          </p:nvPr>
        </p:nvSpPr>
        <p:spPr/>
        <p:txBody>
          <a:bodyPr>
            <a:normAutofit fontScale="90000"/>
          </a:bodyPr>
          <a:lstStyle/>
          <a:p>
            <a:pPr eaLnBrk="1" fontAlgn="auto" hangingPunct="1">
              <a:spcAft>
                <a:spcPts val="0"/>
              </a:spcAft>
              <a:defRPr/>
            </a:pPr>
            <a:r>
              <a:rPr lang="x-none" dirty="0" smtClean="0">
                <a:ea typeface="+mj-ea"/>
                <a:cs typeface="+mj-cs"/>
              </a:rPr>
              <a:t>Дефиниција ризика ликвидности</a:t>
            </a:r>
            <a:endParaRPr lang="en-US" dirty="0">
              <a:ea typeface="+mj-ea"/>
              <a:cs typeface="+mj-cs"/>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Content Placeholder 1"/>
          <p:cNvSpPr>
            <a:spLocks noGrp="1"/>
          </p:cNvSpPr>
          <p:nvPr>
            <p:ph idx="1"/>
          </p:nvPr>
        </p:nvSpPr>
        <p:spPr/>
        <p:txBody>
          <a:bodyPr/>
          <a:lstStyle/>
          <a:p>
            <a:pPr eaLnBrk="1" hangingPunct="1"/>
            <a:r>
              <a:rPr lang="en-US">
                <a:latin typeface="Lucida Sans Unicode" charset="0"/>
              </a:rPr>
              <a:t>У додатку А који је састави део МСФИ 7 ризик ликвидности се дефинише као ризик суочавања пословног ентитета са тешкоћама у измиривању својих финансијских обавеза. Са аспекта банака то значи да банка не поседује довољно ликидних средстава за измириванје доспелих обавеза или када дође до неочекиваних одлива ликвидних средстава.</a:t>
            </a:r>
          </a:p>
        </p:txBody>
      </p:sp>
      <p:sp>
        <p:nvSpPr>
          <p:cNvPr id="98306"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45AFA3D0-ABE9-C342-9D21-BADA76500F54}" type="slidenum">
              <a:rPr kumimoji="0" lang="en-US" sz="1000"/>
              <a:pPr eaLnBrk="1" hangingPunct="1"/>
              <a:t>82</a:t>
            </a:fld>
            <a:endParaRPr kumimoji="0" lang="en-US" sz="1000"/>
          </a:p>
        </p:txBody>
      </p:sp>
      <p:sp>
        <p:nvSpPr>
          <p:cNvPr id="4" name="Title 3"/>
          <p:cNvSpPr>
            <a:spLocks noGrp="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3"/>
          <p:cNvSpPr>
            <a:spLocks noGrp="1" noChangeArrowheads="1"/>
          </p:cNvSpPr>
          <p:nvPr>
            <p:ph idx="1"/>
          </p:nvPr>
        </p:nvSpPr>
        <p:spPr/>
        <p:txBody>
          <a:bodyPr/>
          <a:lstStyle/>
          <a:p>
            <a:pPr eaLnBrk="1" hangingPunct="1"/>
            <a:r>
              <a:rPr lang="sr-Cyrl-CS">
                <a:latin typeface="Lucida Sans Unicode" charset="0"/>
              </a:rPr>
              <a:t>Хибридни финансијски инструменти који су обавезе не треба да буду  изузети од захтева за спровођење анализе рочности. Они треба да се третирају као недеривативне финансијске обавезе.</a:t>
            </a:r>
            <a:endParaRPr lang="en-US">
              <a:latin typeface="Lucida Sans Unicode" charset="0"/>
            </a:endParaRPr>
          </a:p>
        </p:txBody>
      </p:sp>
      <p:sp>
        <p:nvSpPr>
          <p:cNvPr id="9933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D2421E5F-0A95-6549-93C3-FA1D427EEFE3}" type="slidenum">
              <a:rPr kumimoji="0" lang="en-US" sz="1000"/>
              <a:pPr eaLnBrk="1" hangingPunct="1"/>
              <a:t>83</a:t>
            </a:fld>
            <a:endParaRPr kumimoji="0" lang="en-US" sz="1000"/>
          </a:p>
        </p:txBody>
      </p:sp>
      <p:sp>
        <p:nvSpPr>
          <p:cNvPr id="98306" name="Rectangle 2"/>
          <p:cNvSpPr>
            <a:spLocks noGrp="1" noChangeArrowheads="1"/>
          </p:cNvSpPr>
          <p:nvPr>
            <p:ph type="title"/>
          </p:nvPr>
        </p:nvSpPr>
        <p:spPr/>
        <p:txBody>
          <a:bodyPr>
            <a:normAutofit fontScale="90000"/>
          </a:bodyPr>
          <a:lstStyle/>
          <a:p>
            <a:pPr eaLnBrk="1" fontAlgn="auto" hangingPunct="1">
              <a:spcAft>
                <a:spcPts val="0"/>
              </a:spcAft>
              <a:defRPr/>
            </a:pPr>
            <a:r>
              <a:rPr lang="x-none" dirty="0" smtClean="0">
                <a:ea typeface="+mj-ea"/>
                <a:cs typeface="+mj-cs"/>
              </a:rPr>
              <a:t>Третман хибридних инструмената</a:t>
            </a:r>
            <a:endParaRPr lang="en-US" dirty="0">
              <a:ea typeface="+mj-ea"/>
              <a:cs typeface="+mj-cs"/>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3"/>
          <p:cNvSpPr>
            <a:spLocks noGrp="1" noChangeArrowheads="1"/>
          </p:cNvSpPr>
          <p:nvPr>
            <p:ph idx="1"/>
          </p:nvPr>
        </p:nvSpPr>
        <p:spPr/>
        <p:txBody>
          <a:bodyPr/>
          <a:lstStyle/>
          <a:p>
            <a:pPr eaLnBrk="1" hangingPunct="1">
              <a:lnSpc>
                <a:spcPct val="80000"/>
              </a:lnSpc>
            </a:pPr>
            <a:r>
              <a:rPr lang="sr-Cyrl-CS" sz="2800">
                <a:latin typeface="Lucida Sans Unicode" charset="0"/>
              </a:rPr>
              <a:t>За недеривативне финансијске обавезе, укључујући и гаранције, анализа рочности треба да се заснива на преосталом року доспећа.</a:t>
            </a:r>
          </a:p>
          <a:p>
            <a:pPr eaLnBrk="1" hangingPunct="1">
              <a:lnSpc>
                <a:spcPct val="80000"/>
              </a:lnSpc>
            </a:pPr>
            <a:r>
              <a:rPr lang="sr-Cyrl-CS" sz="2800">
                <a:latin typeface="Lucida Sans Unicode" charset="0"/>
              </a:rPr>
              <a:t>За деривативне финансијске обавезе анализа рочности </a:t>
            </a:r>
            <a:r>
              <a:rPr lang="sr-Cyrl-CS" sz="2800">
                <a:solidFill>
                  <a:schemeClr val="accent2"/>
                </a:solidFill>
                <a:latin typeface="Lucida Sans Unicode" charset="0"/>
              </a:rPr>
              <a:t>захтева укључивање преосталог рока доспећа </a:t>
            </a:r>
            <a:r>
              <a:rPr lang="sr-Cyrl-CS" sz="2800">
                <a:latin typeface="Lucida Sans Unicode" charset="0"/>
              </a:rPr>
              <a:t>када је он од есенцијалан за разумевање временског распореда новчаног тока. Не дају се  Стандарду упутства како треба да изгледа анализа рочности осталих деривативних финансијских обавеза.</a:t>
            </a:r>
            <a:endParaRPr lang="en-US" sz="2800">
              <a:latin typeface="Lucida Sans Unicode" charset="0"/>
            </a:endParaRPr>
          </a:p>
        </p:txBody>
      </p:sp>
      <p:sp>
        <p:nvSpPr>
          <p:cNvPr id="10035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13D2FA00-02B2-8143-B4BB-E17E86778031}" type="slidenum">
              <a:rPr kumimoji="0" lang="en-US" sz="1000"/>
              <a:pPr eaLnBrk="1" hangingPunct="1"/>
              <a:t>84</a:t>
            </a:fld>
            <a:endParaRPr kumimoji="0" lang="en-US" sz="1000"/>
          </a:p>
        </p:txBody>
      </p:sp>
      <p:sp>
        <p:nvSpPr>
          <p:cNvPr id="99330" name="Rectangle 2"/>
          <p:cNvSpPr>
            <a:spLocks noGrp="1" noChangeArrowheads="1"/>
          </p:cNvSpPr>
          <p:nvPr>
            <p:ph type="title"/>
          </p:nvPr>
        </p:nvSpPr>
        <p:spPr/>
        <p:txBody>
          <a:bodyPr>
            <a:normAutofit fontScale="90000"/>
          </a:bodyPr>
          <a:lstStyle/>
          <a:p>
            <a:pPr eaLnBrk="1" fontAlgn="auto" hangingPunct="1">
              <a:spcAft>
                <a:spcPts val="0"/>
              </a:spcAft>
              <a:defRPr/>
            </a:pPr>
            <a:r>
              <a:rPr lang="x-none" dirty="0" smtClean="0">
                <a:ea typeface="+mj-ea"/>
                <a:cs typeface="+mj-cs"/>
              </a:rPr>
              <a:t>Третман недеривативних финансијских обавеза</a:t>
            </a:r>
            <a:endParaRPr lang="en-US" dirty="0">
              <a:ea typeface="+mj-ea"/>
              <a:cs typeface="+mj-cs"/>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3"/>
          <p:cNvSpPr>
            <a:spLocks noGrp="1" noChangeArrowheads="1"/>
          </p:cNvSpPr>
          <p:nvPr>
            <p:ph idx="1"/>
          </p:nvPr>
        </p:nvSpPr>
        <p:spPr/>
        <p:txBody>
          <a:bodyPr/>
          <a:lstStyle/>
          <a:p>
            <a:pPr eaLnBrk="1" hangingPunct="1">
              <a:lnSpc>
                <a:spcPct val="90000"/>
              </a:lnSpc>
            </a:pPr>
            <a:r>
              <a:rPr lang="sr-Cyrl-CS" sz="2800">
                <a:latin typeface="Lucida Sans Unicode" charset="0"/>
              </a:rPr>
              <a:t>Унапређује се однос између квантитативних и квалитативних објављивања о ризику ликвидности.  </a:t>
            </a:r>
          </a:p>
          <a:p>
            <a:pPr eaLnBrk="1" hangingPunct="1">
              <a:lnSpc>
                <a:spcPct val="90000"/>
              </a:lnSpc>
            </a:pPr>
            <a:r>
              <a:rPr lang="sr-Cyrl-CS" sz="2800">
                <a:latin typeface="Lucida Sans Unicode" charset="0"/>
              </a:rPr>
              <a:t>Захтева се објављивање начина на који су објављени квантитативни подаци утврђени.</a:t>
            </a:r>
          </a:p>
          <a:p>
            <a:pPr eaLnBrk="1" hangingPunct="1">
              <a:lnSpc>
                <a:spcPct val="90000"/>
              </a:lnSpc>
            </a:pPr>
            <a:r>
              <a:rPr lang="sr-Cyrl-CS" sz="2800">
                <a:latin typeface="Lucida Sans Unicode" charset="0"/>
              </a:rPr>
              <a:t>Објављивање квантитативних података о догађајима који упућују да до одлива готовине може доћи раније или у значајно различитом износу од онога који је презентиран у анализи рочности.</a:t>
            </a:r>
            <a:endParaRPr lang="en-US" sz="2800">
              <a:latin typeface="Lucida Sans Unicode" charset="0"/>
            </a:endParaRPr>
          </a:p>
        </p:txBody>
      </p:sp>
      <p:sp>
        <p:nvSpPr>
          <p:cNvPr id="10137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16D54FE3-C926-2C47-8A71-C3193742C0D1}" type="slidenum">
              <a:rPr kumimoji="0" lang="en-US" sz="1000"/>
              <a:pPr eaLnBrk="1" hangingPunct="1"/>
              <a:t>85</a:t>
            </a:fld>
            <a:endParaRPr kumimoji="0" lang="en-US" sz="1000"/>
          </a:p>
        </p:txBody>
      </p:sp>
      <p:sp>
        <p:nvSpPr>
          <p:cNvPr id="100354" name="Rectangle 2"/>
          <p:cNvSpPr>
            <a:spLocks noGrp="1" noChangeArrowheads="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3"/>
          <p:cNvSpPr>
            <a:spLocks noGrp="1" noChangeArrowheads="1"/>
          </p:cNvSpPr>
          <p:nvPr>
            <p:ph idx="1"/>
          </p:nvPr>
        </p:nvSpPr>
        <p:spPr/>
        <p:txBody>
          <a:bodyPr/>
          <a:lstStyle/>
          <a:p>
            <a:pPr eaLnBrk="1" hangingPunct="1">
              <a:lnSpc>
                <a:spcPct val="90000"/>
              </a:lnSpc>
            </a:pPr>
            <a:endParaRPr lang="sr-Cyrl-CS" i="1">
              <a:latin typeface="Lucida Sans Unicode" charset="0"/>
            </a:endParaRPr>
          </a:p>
          <a:p>
            <a:pPr eaLnBrk="1" hangingPunct="1">
              <a:lnSpc>
                <a:spcPct val="90000"/>
              </a:lnSpc>
            </a:pPr>
            <a:r>
              <a:rPr lang="sr-Cyrl-CS">
                <a:latin typeface="Lucida Sans Unicode" charset="0"/>
              </a:rPr>
              <a:t>Под тржишним ризиком се подразумева ризик промене фер вредности  или будућих новчаних токова једног финансијског инструмента под утицајем колебања тржишних цена. Тржишни ризик обухвата стога три врсте ризика: каматни ризик, валутни ризик и остале тржишне ризике</a:t>
            </a:r>
            <a:r>
              <a:rPr lang="en-US">
                <a:latin typeface="Lucida Sans Unicode" charset="0"/>
              </a:rPr>
              <a:t> </a:t>
            </a:r>
          </a:p>
        </p:txBody>
      </p:sp>
      <p:sp>
        <p:nvSpPr>
          <p:cNvPr id="10240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E70E3974-B170-044E-95DF-82BAACE9E0A0}" type="slidenum">
              <a:rPr kumimoji="0" lang="en-US" sz="1000"/>
              <a:pPr eaLnBrk="1" hangingPunct="1"/>
              <a:t>86</a:t>
            </a:fld>
            <a:endParaRPr kumimoji="0" lang="en-US" sz="1000"/>
          </a:p>
        </p:txBody>
      </p:sp>
      <p:sp>
        <p:nvSpPr>
          <p:cNvPr id="101378"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i="1" dirty="0" smtClean="0">
                <a:ea typeface="+mj-ea"/>
                <a:cs typeface="+mj-cs"/>
              </a:rPr>
              <a:t>Подаци о тржишном ризику</a:t>
            </a:r>
            <a:br>
              <a:rPr lang="sr-Cyrl-CS" i="1" dirty="0" smtClean="0">
                <a:ea typeface="+mj-ea"/>
                <a:cs typeface="+mj-cs"/>
              </a:rPr>
            </a:br>
            <a:endParaRPr lang="en-US" dirty="0">
              <a:ea typeface="+mj-ea"/>
              <a:cs typeface="+mj-cs"/>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3"/>
          <p:cNvSpPr>
            <a:spLocks noGrp="1" noChangeArrowheads="1"/>
          </p:cNvSpPr>
          <p:nvPr>
            <p:ph idx="1"/>
          </p:nvPr>
        </p:nvSpPr>
        <p:spPr/>
        <p:txBody>
          <a:bodyPr/>
          <a:lstStyle/>
          <a:p>
            <a:pPr eaLnBrk="1" hangingPunct="1"/>
            <a:r>
              <a:rPr lang="sr-Cyrl-CS">
                <a:latin typeface="Lucida Sans Unicode" charset="0"/>
              </a:rPr>
              <a:t>Захтева се коришћење анализе сензитивности, која треба да покаже како ће хипотетичне промене фактора ризика, као што је рецимо каматна стопа деловати на вредност финансијских инструмената, резултат, будуће приливе и одливе готовине. </a:t>
            </a:r>
            <a:endParaRPr lang="en-US">
              <a:latin typeface="Lucida Sans Unicode" charset="0"/>
            </a:endParaRPr>
          </a:p>
        </p:txBody>
      </p:sp>
      <p:sp>
        <p:nvSpPr>
          <p:cNvPr id="10342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B8D0A961-D064-864B-AA9A-0D2ED63BB3A4}" type="slidenum">
              <a:rPr kumimoji="0" lang="en-US" sz="1000"/>
              <a:pPr eaLnBrk="1" hangingPunct="1"/>
              <a:t>87</a:t>
            </a:fld>
            <a:endParaRPr kumimoji="0" lang="en-US" sz="1000"/>
          </a:p>
        </p:txBody>
      </p:sp>
      <p:sp>
        <p:nvSpPr>
          <p:cNvPr id="102402"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i="1" dirty="0" smtClean="0">
                <a:ea typeface="+mj-ea"/>
                <a:cs typeface="+mj-cs"/>
              </a:rPr>
              <a:t>Подаци о тржишном ризику</a:t>
            </a:r>
            <a:br>
              <a:rPr lang="sr-Cyrl-CS" i="1" dirty="0" smtClean="0">
                <a:ea typeface="+mj-ea"/>
                <a:cs typeface="+mj-cs"/>
              </a:rPr>
            </a:br>
            <a:endParaRPr lang="en-US" dirty="0">
              <a:ea typeface="+mj-ea"/>
              <a:cs typeface="+mj-cs"/>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3"/>
          <p:cNvSpPr>
            <a:spLocks noGrp="1" noChangeArrowheads="1"/>
          </p:cNvSpPr>
          <p:nvPr>
            <p:ph idx="1"/>
          </p:nvPr>
        </p:nvSpPr>
        <p:spPr/>
        <p:txBody>
          <a:bodyPr/>
          <a:lstStyle/>
          <a:p>
            <a:pPr eaLnBrk="1" hangingPunct="1">
              <a:lnSpc>
                <a:spcPct val="90000"/>
              </a:lnSpc>
            </a:pPr>
            <a:r>
              <a:rPr lang="sr-Cyrl-CS" sz="2800">
                <a:latin typeface="Lucida Sans Unicode" charset="0"/>
              </a:rPr>
              <a:t>У вези са анализом сензитивности захтевају бројна објављивања међу којима:</a:t>
            </a:r>
          </a:p>
          <a:p>
            <a:pPr eaLnBrk="1" hangingPunct="1">
              <a:lnSpc>
                <a:spcPct val="90000"/>
              </a:lnSpc>
            </a:pPr>
            <a:r>
              <a:rPr lang="sr-Cyrl-CS" sz="2800">
                <a:latin typeface="Lucida Sans Unicode" charset="0"/>
              </a:rPr>
              <a:t>анализа сензитивности за сваку врсту ризика којој је на дан извештавања изложена банка, </a:t>
            </a:r>
          </a:p>
          <a:p>
            <a:pPr eaLnBrk="1" hangingPunct="1">
              <a:lnSpc>
                <a:spcPct val="90000"/>
              </a:lnSpc>
            </a:pPr>
            <a:r>
              <a:rPr lang="sr-Cyrl-CS" sz="2800">
                <a:latin typeface="Lucida Sans Unicode" charset="0"/>
              </a:rPr>
              <a:t>методе и претпоставке које су при анализи сензитивности коришћене и </a:t>
            </a:r>
          </a:p>
          <a:p>
            <a:pPr eaLnBrk="1" hangingPunct="1">
              <a:lnSpc>
                <a:spcPct val="90000"/>
              </a:lnSpc>
            </a:pPr>
            <a:r>
              <a:rPr lang="sr-Cyrl-CS" sz="2800">
                <a:latin typeface="Lucida Sans Unicode" charset="0"/>
              </a:rPr>
              <a:t>промене које су у односу на претходне периоде направљене у примењеној анализи сензитивности и разлоге за њих.</a:t>
            </a:r>
            <a:endParaRPr lang="en-US" sz="2800">
              <a:latin typeface="Lucida Sans Unicode" charset="0"/>
            </a:endParaRPr>
          </a:p>
        </p:txBody>
      </p:sp>
      <p:sp>
        <p:nvSpPr>
          <p:cNvPr id="10445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26F8C7DF-EA94-C245-881D-4849FFD73D35}" type="slidenum">
              <a:rPr kumimoji="0" lang="en-US" sz="1000"/>
              <a:pPr eaLnBrk="1" hangingPunct="1"/>
              <a:t>88</a:t>
            </a:fld>
            <a:endParaRPr kumimoji="0" lang="en-US" sz="1000"/>
          </a:p>
        </p:txBody>
      </p:sp>
      <p:sp>
        <p:nvSpPr>
          <p:cNvPr id="103426"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i="1" dirty="0" smtClean="0">
                <a:ea typeface="+mj-ea"/>
                <a:cs typeface="+mj-cs"/>
              </a:rPr>
              <a:t>Подаци о тржишном ризику</a:t>
            </a:r>
            <a:br>
              <a:rPr lang="sr-Cyrl-CS" i="1" dirty="0" smtClean="0">
                <a:ea typeface="+mj-ea"/>
                <a:cs typeface="+mj-cs"/>
              </a:rPr>
            </a:br>
            <a:endParaRPr lang="en-US" dirty="0">
              <a:ea typeface="+mj-ea"/>
              <a:cs typeface="+mj-cs"/>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3"/>
          <p:cNvSpPr>
            <a:spLocks noGrp="1" noChangeArrowheads="1"/>
          </p:cNvSpPr>
          <p:nvPr>
            <p:ph idx="1"/>
          </p:nvPr>
        </p:nvSpPr>
        <p:spPr/>
        <p:txBody>
          <a:bodyPr/>
          <a:lstStyle/>
          <a:p>
            <a:pPr eaLnBrk="1" hangingPunct="1"/>
            <a:r>
              <a:rPr lang="sr-Cyrl-CS">
                <a:latin typeface="Lucida Sans Unicode" charset="0"/>
              </a:rPr>
              <a:t>Под каматним ризиком се подразумева ризик да ће доћи до погоршања или  побољшања будућег приносног положаја банке  услед промене нивоа камата. Овом ризику су  изложени сви финансијски инструменти  који  су  повезани са  каматама.</a:t>
            </a:r>
            <a:r>
              <a:rPr lang="en-US">
                <a:latin typeface="Lucida Sans Unicode" charset="0"/>
              </a:rPr>
              <a:t> </a:t>
            </a:r>
          </a:p>
        </p:txBody>
      </p:sp>
      <p:sp>
        <p:nvSpPr>
          <p:cNvPr id="10547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97832B96-810E-424B-A249-DDD89722B593}" type="slidenum">
              <a:rPr kumimoji="0" lang="en-US" sz="1000"/>
              <a:pPr eaLnBrk="1" hangingPunct="1"/>
              <a:t>89</a:t>
            </a:fld>
            <a:endParaRPr kumimoji="0" lang="en-US" sz="1000"/>
          </a:p>
        </p:txBody>
      </p:sp>
      <p:sp>
        <p:nvSpPr>
          <p:cNvPr id="104450"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i="1" dirty="0" smtClean="0">
                <a:ea typeface="+mj-ea"/>
                <a:cs typeface="+mj-cs"/>
              </a:rPr>
              <a:t>Подаци о каматном ризику</a:t>
            </a:r>
            <a:br>
              <a:rPr lang="sr-Cyrl-CS" i="1" dirty="0" smtClean="0">
                <a:ea typeface="+mj-ea"/>
                <a:cs typeface="+mj-cs"/>
              </a:rPr>
            </a:br>
            <a:endParaRPr lang="en-US" dirty="0">
              <a:ea typeface="+mj-ea"/>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idx="1"/>
          </p:nvPr>
        </p:nvSpPr>
        <p:spPr/>
        <p:txBody>
          <a:bodyPr/>
          <a:lstStyle/>
          <a:p>
            <a:pPr eaLnBrk="1" hangingPunct="1"/>
            <a:r>
              <a:rPr lang="sr-Cyrl-CS">
                <a:latin typeface="Lucida Sans Unicode" charset="0"/>
              </a:rPr>
              <a:t>Осим тога потребно је формирати једну или више класа за финансијске инструменте који нису у надлежности ИФРС 7, као што су деривати који се односе на учешћа у зависним, придруженим и заједничким предузећима, иако се ови деривати налазе у делокругу МРС- 32. </a:t>
            </a:r>
            <a:endParaRPr lang="en-US">
              <a:latin typeface="Lucida Sans Unicode" charset="0"/>
            </a:endParaRPr>
          </a:p>
          <a:p>
            <a:pPr eaLnBrk="1" hangingPunct="1"/>
            <a:endParaRPr lang="en-US">
              <a:latin typeface="Lucida Sans Unicode" charset="0"/>
            </a:endParaRPr>
          </a:p>
        </p:txBody>
      </p:sp>
      <p:sp>
        <p:nvSpPr>
          <p:cNvPr id="2253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ED57BFBE-5BB3-DC41-A810-AC2D9B140CC9}" type="slidenum">
              <a:rPr kumimoji="0" lang="en-US" sz="1000"/>
              <a:pPr eaLnBrk="1" hangingPunct="1"/>
              <a:t>9</a:t>
            </a:fld>
            <a:endParaRPr kumimoji="0" lang="en-US" sz="1000"/>
          </a:p>
        </p:txBody>
      </p:sp>
      <p:sp>
        <p:nvSpPr>
          <p:cNvPr id="31746"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sz="4000">
                <a:ea typeface="+mj-ea"/>
                <a:cs typeface="+mj-cs"/>
              </a:rPr>
              <a:t>Класе финансијских инструмената</a:t>
            </a:r>
            <a:endParaRPr lang="en-US" sz="4000">
              <a:ea typeface="+mj-ea"/>
              <a:cs typeface="+mj-cs"/>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Content Placeholder 1"/>
          <p:cNvSpPr>
            <a:spLocks noGrp="1"/>
          </p:cNvSpPr>
          <p:nvPr>
            <p:ph idx="1"/>
          </p:nvPr>
        </p:nvSpPr>
        <p:spPr/>
        <p:txBody>
          <a:bodyPr/>
          <a:lstStyle/>
          <a:p>
            <a:pPr eaLnBrk="1" hangingPunct="1">
              <a:lnSpc>
                <a:spcPct val="90000"/>
              </a:lnSpc>
            </a:pPr>
            <a:r>
              <a:rPr lang="en-US" sz="2500">
                <a:latin typeface="Lucida Sans Unicode" charset="0"/>
              </a:rPr>
              <a:t>У условима нестабилних каматних стопа поверилац који је пласирао средства по варијабилној камати суочен је са ризиком пада прихода при паду каматних стопа док је дужник изложен ризику раста трошкова финансирања ако се каматне стопе повећају.</a:t>
            </a:r>
          </a:p>
          <a:p>
            <a:pPr eaLnBrk="1" hangingPunct="1">
              <a:lnSpc>
                <a:spcPct val="90000"/>
              </a:lnSpc>
            </a:pPr>
            <a:r>
              <a:rPr lang="en-US" sz="2500">
                <a:latin typeface="Lucida Sans Unicode" charset="0"/>
              </a:rPr>
              <a:t>Ако су пак средства позајмљена по фиксној камати тада је поверилац изложен ризику економске вредности обавезе услед раста тржишних каматних стопа, док ће дужник претпрети губитак услед раста економске вредности обавезе ако тржишне камате падну.</a:t>
            </a:r>
          </a:p>
        </p:txBody>
      </p:sp>
      <p:sp>
        <p:nvSpPr>
          <p:cNvPr id="106498"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4D500DCD-54B9-6C4C-A3F8-32F202C3FF67}" type="slidenum">
              <a:rPr kumimoji="0" lang="en-US" sz="1000"/>
              <a:pPr eaLnBrk="1" hangingPunct="1"/>
              <a:t>90</a:t>
            </a:fld>
            <a:endParaRPr kumimoji="0" lang="en-US" sz="1000"/>
          </a:p>
        </p:txBody>
      </p:sp>
      <p:sp>
        <p:nvSpPr>
          <p:cNvPr id="4" name="Title 3"/>
          <p:cNvSpPr>
            <a:spLocks noGrp="1"/>
          </p:cNvSpPr>
          <p:nvPr>
            <p:ph type="title"/>
          </p:nvPr>
        </p:nvSpPr>
        <p:spPr/>
        <p:txBody>
          <a:bodyPr>
            <a:normAutofit fontScale="90000"/>
          </a:bodyPr>
          <a:lstStyle/>
          <a:p>
            <a:pPr eaLnBrk="1" fontAlgn="auto" hangingPunct="1">
              <a:spcAft>
                <a:spcPts val="0"/>
              </a:spcAft>
              <a:defRPr/>
            </a:pPr>
            <a:r>
              <a:rPr lang="sr-Cyrl-CS" i="1" dirty="0" smtClean="0">
                <a:ea typeface="+mj-ea"/>
                <a:cs typeface="+mj-cs"/>
              </a:rPr>
              <a:t>Подаци о каматном ризику</a:t>
            </a:r>
            <a:br>
              <a:rPr lang="sr-Cyrl-CS" i="1" dirty="0" smtClean="0">
                <a:ea typeface="+mj-ea"/>
                <a:cs typeface="+mj-cs"/>
              </a:rPr>
            </a:br>
            <a:endParaRPr lang="en-US" dirty="0">
              <a:ea typeface="+mj-ea"/>
              <a:cs typeface="+mj-cs"/>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Content Placeholder 1"/>
          <p:cNvSpPr>
            <a:spLocks noGrp="1"/>
          </p:cNvSpPr>
          <p:nvPr>
            <p:ph idx="1"/>
          </p:nvPr>
        </p:nvSpPr>
        <p:spPr/>
        <p:txBody>
          <a:bodyPr/>
          <a:lstStyle/>
          <a:p>
            <a:pPr eaLnBrk="1" hangingPunct="1">
              <a:lnSpc>
                <a:spcPct val="90000"/>
              </a:lnSpc>
            </a:pPr>
            <a:r>
              <a:rPr lang="en-US">
                <a:latin typeface="Lucida Sans Unicode" charset="0"/>
              </a:rPr>
              <a:t>Колико је јасна разлика између варијабилних и фиксних камата?</a:t>
            </a:r>
          </a:p>
          <a:p>
            <a:pPr eaLnBrk="1" hangingPunct="1">
              <a:lnSpc>
                <a:spcPct val="90000"/>
              </a:lnSpc>
            </a:pPr>
            <a:r>
              <a:rPr lang="en-US">
                <a:latin typeface="Lucida Sans Unicode" charset="0"/>
              </a:rPr>
              <a:t>Фиксне камате које се након доспећа договарају по новим условима</a:t>
            </a:r>
          </a:p>
          <a:p>
            <a:pPr eaLnBrk="1" hangingPunct="1">
              <a:lnSpc>
                <a:spcPct val="90000"/>
              </a:lnSpc>
            </a:pPr>
            <a:r>
              <a:rPr lang="en-US">
                <a:latin typeface="Lucida Sans Unicode" charset="0"/>
              </a:rPr>
              <a:t>Варијабилне камате које се мењају у односу на базичну каматну стопу тромесечно или шестомесечно су унутар тог периода фиксне.</a:t>
            </a:r>
          </a:p>
          <a:p>
            <a:pPr eaLnBrk="1" hangingPunct="1">
              <a:lnSpc>
                <a:spcPct val="90000"/>
              </a:lnSpc>
            </a:pPr>
            <a:r>
              <a:rPr lang="en-US">
                <a:latin typeface="Lucida Sans Unicode" charset="0"/>
              </a:rPr>
              <a:t>Опција преране отплате кредита датог по фиксној каматној стопи ће бити искоришћена ако тржишне камате падну</a:t>
            </a:r>
          </a:p>
        </p:txBody>
      </p:sp>
      <p:sp>
        <p:nvSpPr>
          <p:cNvPr id="107522"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494ECB1E-C523-F84D-BD2E-FFC3778586BA}" type="slidenum">
              <a:rPr kumimoji="0" lang="en-US" sz="1000"/>
              <a:pPr eaLnBrk="1" hangingPunct="1"/>
              <a:t>91</a:t>
            </a:fld>
            <a:endParaRPr kumimoji="0" lang="en-US" sz="1000"/>
          </a:p>
        </p:txBody>
      </p:sp>
      <p:sp>
        <p:nvSpPr>
          <p:cNvPr id="4" name="Title 3"/>
          <p:cNvSpPr>
            <a:spLocks noGrp="1"/>
          </p:cNvSpPr>
          <p:nvPr>
            <p:ph type="title"/>
          </p:nvPr>
        </p:nvSpPr>
        <p:spPr/>
        <p:txBody>
          <a:bodyPr>
            <a:normAutofit fontScale="90000"/>
          </a:bodyPr>
          <a:lstStyle/>
          <a:p>
            <a:pPr eaLnBrk="1" fontAlgn="auto" hangingPunct="1">
              <a:spcAft>
                <a:spcPts val="0"/>
              </a:spcAft>
              <a:defRPr/>
            </a:pPr>
            <a:r>
              <a:rPr lang="sr-Cyrl-CS" i="1" dirty="0" smtClean="0">
                <a:ea typeface="+mj-ea"/>
                <a:cs typeface="+mj-cs"/>
              </a:rPr>
              <a:t>Подаци о каматном ризику</a:t>
            </a:r>
            <a:br>
              <a:rPr lang="sr-Cyrl-CS" i="1" dirty="0" smtClean="0">
                <a:ea typeface="+mj-ea"/>
                <a:cs typeface="+mj-cs"/>
              </a:rPr>
            </a:br>
            <a:endParaRPr lang="en-US" dirty="0">
              <a:ea typeface="+mj-ea"/>
              <a:cs typeface="+mj-cs"/>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3"/>
          <p:cNvSpPr>
            <a:spLocks noGrp="1" noChangeArrowheads="1"/>
          </p:cNvSpPr>
          <p:nvPr>
            <p:ph idx="1"/>
          </p:nvPr>
        </p:nvSpPr>
        <p:spPr/>
        <p:txBody>
          <a:bodyPr/>
          <a:lstStyle/>
          <a:p>
            <a:pPr eaLnBrk="1" hangingPunct="1">
              <a:lnSpc>
                <a:spcPct val="70000"/>
              </a:lnSpc>
            </a:pPr>
            <a:r>
              <a:rPr lang="sr-Cyrl-CS" sz="2800">
                <a:latin typeface="Lucida Sans Unicode" charset="0"/>
              </a:rPr>
              <a:t>На изложеност каматном ризику нарочито утиче рочна неусклађеност везивања камата када примера ради:</a:t>
            </a:r>
          </a:p>
          <a:p>
            <a:pPr eaLnBrk="1" hangingPunct="1">
              <a:lnSpc>
                <a:spcPct val="70000"/>
              </a:lnSpc>
            </a:pPr>
            <a:r>
              <a:rPr lang="sr-Cyrl-CS" sz="2800">
                <a:latin typeface="Lucida Sans Unicode" charset="0"/>
              </a:rPr>
              <a:t>дугорочна актива са фиксном каматом је финансирана  из краткорочних  извора или  при постојању  усклађености  рокова  - дугорочна  актива  са  фиксном каматом финансирана из  дугорочних  извора, али са  промењивом  каматом,</a:t>
            </a:r>
          </a:p>
          <a:p>
            <a:pPr eaLnBrk="1" hangingPunct="1">
              <a:lnSpc>
                <a:spcPct val="70000"/>
              </a:lnSpc>
            </a:pPr>
            <a:r>
              <a:rPr lang="sr-Cyrl-CS" sz="2800">
                <a:latin typeface="Lucida Sans Unicode" charset="0"/>
              </a:rPr>
              <a:t>дугорочне обавезе са фиксном каматом а пласман краткорочан или дугорочне обавезе са  фиксном каматом и  дугорочни пласмани, али  са варијабилном  каматом.</a:t>
            </a:r>
            <a:endParaRPr lang="en-US" sz="2800">
              <a:latin typeface="Lucida Sans Unicode" charset="0"/>
            </a:endParaRPr>
          </a:p>
        </p:txBody>
      </p:sp>
      <p:sp>
        <p:nvSpPr>
          <p:cNvPr id="10854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00D53145-BF6B-5247-A107-860D4E1A8622}" type="slidenum">
              <a:rPr kumimoji="0" lang="en-US" sz="1000"/>
              <a:pPr eaLnBrk="1" hangingPunct="1"/>
              <a:t>92</a:t>
            </a:fld>
            <a:endParaRPr kumimoji="0" lang="en-US" sz="1000"/>
          </a:p>
        </p:txBody>
      </p:sp>
      <p:sp>
        <p:nvSpPr>
          <p:cNvPr id="105474" name="Rectangle 2"/>
          <p:cNvSpPr>
            <a:spLocks noGrp="1" noChangeArrowheads="1"/>
          </p:cNvSpPr>
          <p:nvPr>
            <p:ph type="title"/>
          </p:nvPr>
        </p:nvSpPr>
        <p:spPr/>
        <p:txBody>
          <a:bodyPr>
            <a:normAutofit fontScale="90000"/>
          </a:bodyPr>
          <a:lstStyle/>
          <a:p>
            <a:pPr eaLnBrk="1" fontAlgn="auto" hangingPunct="1">
              <a:spcAft>
                <a:spcPts val="0"/>
              </a:spcAft>
              <a:defRPr/>
            </a:pPr>
            <a:r>
              <a:rPr lang="sr-Cyrl-CS" i="1" dirty="0" smtClean="0">
                <a:ea typeface="+mj-ea"/>
                <a:cs typeface="+mj-cs"/>
              </a:rPr>
              <a:t>Подаци о каматном ризику</a:t>
            </a:r>
            <a:br>
              <a:rPr lang="sr-Cyrl-CS" i="1" dirty="0" smtClean="0">
                <a:ea typeface="+mj-ea"/>
                <a:cs typeface="+mj-cs"/>
              </a:rPr>
            </a:br>
            <a:endParaRPr lang="en-US" dirty="0">
              <a:ea typeface="+mj-ea"/>
              <a:cs typeface="+mj-cs"/>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14054A7D-4F76-1343-BCB7-0FFEA70A5AA1}" type="slidenum">
              <a:rPr kumimoji="0" lang="en-US" sz="1000"/>
              <a:pPr eaLnBrk="1" hangingPunct="1"/>
              <a:t>93</a:t>
            </a:fld>
            <a:endParaRPr kumimoji="0" lang="en-US" sz="1000"/>
          </a:p>
        </p:txBody>
      </p:sp>
      <p:sp>
        <p:nvSpPr>
          <p:cNvPr id="4" name="Title 3"/>
          <p:cNvSpPr>
            <a:spLocks noGrp="1"/>
          </p:cNvSpPr>
          <p:nvPr>
            <p:ph type="title"/>
          </p:nvPr>
        </p:nvSpPr>
        <p:spPr/>
        <p:txBody>
          <a:bodyPr>
            <a:normAutofit fontScale="90000"/>
          </a:bodyPr>
          <a:lstStyle/>
          <a:p>
            <a:pPr eaLnBrk="1" fontAlgn="auto" hangingPunct="1">
              <a:spcAft>
                <a:spcPts val="0"/>
              </a:spcAft>
              <a:defRPr/>
            </a:pPr>
            <a:r>
              <a:rPr lang="x-none" sz="2000" dirty="0" smtClean="0">
                <a:ea typeface="+mj-ea"/>
                <a:cs typeface="+mj-cs"/>
              </a:rPr>
              <a:t/>
            </a:r>
            <a:br>
              <a:rPr lang="x-none" sz="2000" dirty="0" smtClean="0">
                <a:ea typeface="+mj-ea"/>
                <a:cs typeface="+mj-cs"/>
              </a:rPr>
            </a:br>
            <a:r>
              <a:rPr lang="x-none" sz="2000" dirty="0" smtClean="0">
                <a:ea typeface="+mj-ea"/>
                <a:cs typeface="+mj-cs"/>
              </a:rPr>
              <a:t/>
            </a:r>
            <a:br>
              <a:rPr lang="x-none" sz="2000" dirty="0" smtClean="0">
                <a:ea typeface="+mj-ea"/>
                <a:cs typeface="+mj-cs"/>
              </a:rPr>
            </a:br>
            <a:r>
              <a:rPr lang="x-none" sz="2000" dirty="0" smtClean="0">
                <a:ea typeface="+mj-ea"/>
                <a:cs typeface="+mj-cs"/>
              </a:rPr>
              <a:t/>
            </a:r>
            <a:br>
              <a:rPr lang="x-none" sz="2000" dirty="0" smtClean="0">
                <a:ea typeface="+mj-ea"/>
                <a:cs typeface="+mj-cs"/>
              </a:rPr>
            </a:br>
            <a:r>
              <a:rPr lang="x-none" sz="2000" dirty="0" smtClean="0">
                <a:ea typeface="+mj-ea"/>
                <a:cs typeface="+mj-cs"/>
              </a:rPr>
              <a:t/>
            </a:r>
            <a:br>
              <a:rPr lang="x-none" sz="2000" dirty="0" smtClean="0">
                <a:ea typeface="+mj-ea"/>
                <a:cs typeface="+mj-cs"/>
              </a:rPr>
            </a:br>
            <a:r>
              <a:rPr lang="sr-Cyrl-CS" sz="2000" dirty="0" smtClean="0">
                <a:ea typeface="+mj-ea"/>
                <a:cs typeface="+mj-cs"/>
              </a:rPr>
              <a:t>Пример   за расчлањавање номиналног износа  билансираних недеривативних </a:t>
            </a:r>
            <a:r>
              <a:rPr lang="en-US" sz="2000" dirty="0" smtClean="0">
                <a:ea typeface="+mj-ea"/>
                <a:cs typeface="+mj-cs"/>
              </a:rPr>
              <a:t/>
            </a:r>
            <a:br>
              <a:rPr lang="en-US" sz="2000" dirty="0" smtClean="0">
                <a:ea typeface="+mj-ea"/>
                <a:cs typeface="+mj-cs"/>
              </a:rPr>
            </a:br>
            <a:r>
              <a:rPr lang="sr-Cyrl-CS" sz="2000" dirty="0" smtClean="0">
                <a:ea typeface="+mj-ea"/>
                <a:cs typeface="+mj-cs"/>
              </a:rPr>
              <a:t>финансијских инструмента:</a:t>
            </a:r>
            <a:r>
              <a:rPr lang="en-US" dirty="0" smtClean="0">
                <a:ea typeface="+mj-ea"/>
                <a:cs typeface="+mj-cs"/>
              </a:rPr>
              <a:t/>
            </a:r>
            <a:br>
              <a:rPr lang="en-US" dirty="0" smtClean="0">
                <a:ea typeface="+mj-ea"/>
                <a:cs typeface="+mj-cs"/>
              </a:rPr>
            </a:br>
            <a:r>
              <a:rPr lang="sr-Cyrl-CS" dirty="0" smtClean="0">
                <a:ea typeface="+mj-ea"/>
                <a:cs typeface="+mj-cs"/>
              </a:rPr>
              <a:t> </a:t>
            </a:r>
            <a:r>
              <a:rPr lang="en-US" dirty="0" smtClean="0">
                <a:ea typeface="+mj-ea"/>
                <a:cs typeface="+mj-cs"/>
              </a:rPr>
              <a:t/>
            </a:r>
            <a:br>
              <a:rPr lang="en-US" dirty="0" smtClean="0">
                <a:ea typeface="+mj-ea"/>
                <a:cs typeface="+mj-cs"/>
              </a:rPr>
            </a:br>
            <a:endParaRPr lang="en-US" dirty="0">
              <a:ea typeface="+mj-ea"/>
              <a:cs typeface="+mj-cs"/>
            </a:endParaRPr>
          </a:p>
        </p:txBody>
      </p:sp>
      <p:pic>
        <p:nvPicPr>
          <p:cNvPr id="10957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11188" y="1557338"/>
            <a:ext cx="7921625" cy="4319587"/>
          </a:xfrm>
          <a:noFill/>
          <a:extLst>
            <a:ext uri="{91240B29-F687-4f45-9708-019B960494DF}">
              <a14:hiddenLine xmlns:a14="http://schemas.microsoft.com/office/drawing/2010/main" w="12700" cap="sq">
                <a:solidFill>
                  <a:srgbClr val="000000"/>
                </a:solidFill>
                <a:miter lim="800000"/>
                <a:headEnd type="none" w="sm" len="sm"/>
                <a:tailEnd type="none" w="sm" len="sm"/>
              </a14:hiddenLine>
            </a:ext>
          </a:extLst>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3"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00113" y="1628775"/>
            <a:ext cx="7466012" cy="2997200"/>
          </a:xfrm>
          <a:noFill/>
        </p:spPr>
      </p:pic>
      <p:sp>
        <p:nvSpPr>
          <p:cNvPr id="11059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021299FA-7ED3-BF4D-88F2-791302B4D938}" type="slidenum">
              <a:rPr kumimoji="0" lang="en-US" sz="1000"/>
              <a:pPr eaLnBrk="1" hangingPunct="1"/>
              <a:t>94</a:t>
            </a:fld>
            <a:endParaRPr kumimoji="0" lang="en-US" sz="1000"/>
          </a:p>
        </p:txBody>
      </p:sp>
      <p:sp>
        <p:nvSpPr>
          <p:cNvPr id="107522" name="Rectangle 2"/>
          <p:cNvSpPr>
            <a:spLocks noGrp="1" noChangeArrowheads="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Content Placeholder 1"/>
          <p:cNvSpPr>
            <a:spLocks noGrp="1"/>
          </p:cNvSpPr>
          <p:nvPr>
            <p:ph idx="1"/>
          </p:nvPr>
        </p:nvSpPr>
        <p:spPr/>
        <p:txBody>
          <a:bodyPr/>
          <a:lstStyle/>
          <a:p>
            <a:pPr eaLnBrk="1" hangingPunct="1">
              <a:lnSpc>
                <a:spcPct val="80000"/>
              </a:lnSpc>
            </a:pPr>
            <a:r>
              <a:rPr lang="ru-RU" sz="2100">
                <a:latin typeface="Lucida Sans Unicode" charset="0"/>
              </a:rPr>
              <a:t>1. Недеривативни финансијски инструменти указују на један постојање каматног ризика јер у    периодима краћим од године дана је пасивна камата виша, док  је   периодима преко  године  дана постоји вишак  активне  камате</a:t>
            </a:r>
            <a:endParaRPr lang="en-US" sz="2100">
              <a:latin typeface="Lucida Sans Unicode" charset="0"/>
            </a:endParaRPr>
          </a:p>
          <a:p>
            <a:pPr eaLnBrk="1" hangingPunct="1">
              <a:lnSpc>
                <a:spcPct val="80000"/>
              </a:lnSpc>
            </a:pPr>
            <a:r>
              <a:rPr lang="ru-RU" sz="2100">
                <a:latin typeface="Lucida Sans Unicode" charset="0"/>
              </a:rPr>
              <a:t>2. За деривате је слика обрнута.</a:t>
            </a:r>
            <a:endParaRPr lang="en-US" sz="2100">
              <a:latin typeface="Lucida Sans Unicode" charset="0"/>
            </a:endParaRPr>
          </a:p>
          <a:p>
            <a:pPr eaLnBrk="1" hangingPunct="1">
              <a:lnSpc>
                <a:spcPct val="80000"/>
              </a:lnSpc>
            </a:pPr>
            <a:r>
              <a:rPr lang="ru-RU" sz="2100">
                <a:latin typeface="Lucida Sans Unicode" charset="0"/>
              </a:rPr>
              <a:t>3. Укупно   показује  банка   једна активан  вишак  у  свим временским  периодима.</a:t>
            </a:r>
            <a:endParaRPr lang="en-US" sz="2100">
              <a:latin typeface="Lucida Sans Unicode" charset="0"/>
            </a:endParaRPr>
          </a:p>
          <a:p>
            <a:pPr eaLnBrk="1" hangingPunct="1">
              <a:lnSpc>
                <a:spcPct val="80000"/>
              </a:lnSpc>
            </a:pPr>
            <a:r>
              <a:rPr lang="ru-RU" sz="2100">
                <a:latin typeface="Lucida Sans Unicode" charset="0"/>
              </a:rPr>
              <a:t>4. На основу ових отворених каматних позиција  остварује  банка добитак  при  паду тржишних камата, пошто  је  добит по  основу тржишне вредности  активних  послова  већа  њего губитак  тржишне вредности  пасивних  послова.  У случају једног повећања нивоа тржишних  камата  претрпеће  банка један тржишни губитак тржишне вредности.</a:t>
            </a:r>
            <a:endParaRPr lang="en-US" sz="2100">
              <a:latin typeface="Lucida Sans Unicode" charset="0"/>
            </a:endParaRPr>
          </a:p>
        </p:txBody>
      </p:sp>
      <p:sp>
        <p:nvSpPr>
          <p:cNvPr id="111618"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263CE61F-5E79-8140-8898-2EFAD8642903}" type="slidenum">
              <a:rPr kumimoji="0" lang="en-US" sz="1000"/>
              <a:pPr eaLnBrk="1" hangingPunct="1"/>
              <a:t>95</a:t>
            </a:fld>
            <a:endParaRPr kumimoji="0" lang="en-US" sz="1000"/>
          </a:p>
        </p:txBody>
      </p:sp>
      <p:sp>
        <p:nvSpPr>
          <p:cNvPr id="4" name="Title 3"/>
          <p:cNvSpPr>
            <a:spLocks noGrp="1"/>
          </p:cNvSpPr>
          <p:nvPr>
            <p:ph type="title"/>
          </p:nvPr>
        </p:nvSpPr>
        <p:spPr/>
        <p:txBody>
          <a:bodyPr>
            <a:normAutofit fontScale="90000"/>
          </a:bodyPr>
          <a:lstStyle/>
          <a:p>
            <a:pPr eaLnBrk="1" fontAlgn="auto" hangingPunct="1">
              <a:spcAft>
                <a:spcPts val="0"/>
              </a:spcAft>
              <a:defRPr/>
            </a:pPr>
            <a:r>
              <a:rPr lang="ru-RU" sz="2200" dirty="0" smtClean="0">
                <a:ea typeface="+mj-ea"/>
                <a:cs typeface="+mj-cs"/>
              </a:rPr>
              <a:t/>
            </a:r>
            <a:br>
              <a:rPr lang="ru-RU" sz="2200" dirty="0" smtClean="0">
                <a:ea typeface="+mj-ea"/>
                <a:cs typeface="+mj-cs"/>
              </a:rPr>
            </a:br>
            <a:r>
              <a:rPr lang="ru-RU" sz="2200" dirty="0" smtClean="0">
                <a:ea typeface="+mj-ea"/>
                <a:cs typeface="+mj-cs"/>
              </a:rPr>
              <a:t/>
            </a:r>
            <a:br>
              <a:rPr lang="ru-RU" sz="2200" dirty="0" smtClean="0">
                <a:ea typeface="+mj-ea"/>
                <a:cs typeface="+mj-cs"/>
              </a:rPr>
            </a:br>
            <a:r>
              <a:rPr lang="ru-RU" sz="2200" dirty="0" smtClean="0">
                <a:ea typeface="+mj-ea"/>
                <a:cs typeface="+mj-cs"/>
              </a:rPr>
              <a:t>Из датих напомена корисник финансијских  извештаја може да изведе следеће  закључке  у  односу на каматни ризик  фер вредности:</a:t>
            </a:r>
            <a:r>
              <a:rPr lang="en-US" dirty="0" smtClean="0">
                <a:ea typeface="+mj-ea"/>
                <a:cs typeface="+mj-cs"/>
              </a:rPr>
              <a:t/>
            </a:r>
            <a:br>
              <a:rPr lang="en-US" dirty="0" smtClean="0">
                <a:ea typeface="+mj-ea"/>
                <a:cs typeface="+mj-cs"/>
              </a:rPr>
            </a:br>
            <a:endParaRPr lang="en-US" dirty="0">
              <a:ea typeface="+mj-ea"/>
              <a:cs typeface="+mj-cs"/>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Content Placeholder 1"/>
          <p:cNvSpPr>
            <a:spLocks noGrp="1"/>
          </p:cNvSpPr>
          <p:nvPr>
            <p:ph idx="1"/>
          </p:nvPr>
        </p:nvSpPr>
        <p:spPr/>
        <p:txBody>
          <a:bodyPr/>
          <a:lstStyle/>
          <a:p>
            <a:pPr eaLnBrk="1" hangingPunct="1">
              <a:lnSpc>
                <a:spcPct val="80000"/>
              </a:lnSpc>
            </a:pPr>
            <a:r>
              <a:rPr lang="ru-RU" sz="2500">
                <a:latin typeface="Lucida Sans Unicode" charset="0"/>
              </a:rPr>
              <a:t>5. Висина потенцијалних  добитака  односно  губитака се не може непосредно открити из ових приказа.</a:t>
            </a:r>
            <a:endParaRPr lang="en-US" sz="2500">
              <a:latin typeface="Lucida Sans Unicode" charset="0"/>
            </a:endParaRPr>
          </a:p>
          <a:p>
            <a:pPr eaLnBrk="1" hangingPunct="1">
              <a:lnSpc>
                <a:spcPct val="80000"/>
              </a:lnSpc>
            </a:pPr>
            <a:r>
              <a:rPr lang="ru-RU" sz="2500">
                <a:latin typeface="Lucida Sans Unicode" charset="0"/>
              </a:rPr>
              <a:t>Пошто послови зависни од камата редовно гласе на различите валуте дати подаци о каматном ризику фер  вредности требало би да се одвојено искажу за  за сваку  валуту. У пракси с  обзиром на мноштво валута које се користе могло довести до значајног  повећања објављених  информација. У циљу ограничења овакве детаљности  података  размно  би било да се уместо  за деривативне  и недеривативне  финансијске  инструменте  направи  само  подела на  активне  и пасивне ризике.</a:t>
            </a:r>
            <a:endParaRPr lang="en-US" sz="2500">
              <a:latin typeface="Lucida Sans Unicode" charset="0"/>
            </a:endParaRPr>
          </a:p>
          <a:p>
            <a:pPr eaLnBrk="1" hangingPunct="1">
              <a:lnSpc>
                <a:spcPct val="80000"/>
              </a:lnSpc>
            </a:pPr>
            <a:endParaRPr lang="en-US" sz="2500">
              <a:latin typeface="Lucida Sans Unicode" charset="0"/>
            </a:endParaRPr>
          </a:p>
        </p:txBody>
      </p:sp>
      <p:sp>
        <p:nvSpPr>
          <p:cNvPr id="112642"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charset="0"/>
                <a:ea typeface="ＭＳ Ｐゴシック" charset="0"/>
                <a:cs typeface="ＭＳ Ｐゴシック" charset="0"/>
              </a:defRPr>
            </a:lvl1pPr>
            <a:lvl2pPr marL="742950" indent="-285750" eaLnBrk="0" hangingPunct="0">
              <a:defRPr kumimoji="1" sz="2400">
                <a:solidFill>
                  <a:schemeClr val="tx1"/>
                </a:solidFill>
                <a:latin typeface="Times New Roman" charset="0"/>
                <a:ea typeface="ＭＳ Ｐゴシック" charset="0"/>
              </a:defRPr>
            </a:lvl2pPr>
            <a:lvl3pPr marL="1143000" indent="-228600" eaLnBrk="0" hangingPunct="0">
              <a:defRPr kumimoji="1" sz="2400">
                <a:solidFill>
                  <a:schemeClr val="tx1"/>
                </a:solidFill>
                <a:latin typeface="Times New Roman" charset="0"/>
                <a:ea typeface="ＭＳ Ｐゴシック" charset="0"/>
              </a:defRPr>
            </a:lvl3pPr>
            <a:lvl4pPr marL="1600200" indent="-228600" eaLnBrk="0" hangingPunct="0">
              <a:defRPr kumimoji="1" sz="2400">
                <a:solidFill>
                  <a:schemeClr val="tx1"/>
                </a:solidFill>
                <a:latin typeface="Times New Roman" charset="0"/>
                <a:ea typeface="ＭＳ Ｐゴシック" charset="0"/>
              </a:defRPr>
            </a:lvl4pPr>
            <a:lvl5pPr marL="2057400" indent="-228600" eaLnBrk="0" hangingPunct="0">
              <a:defRPr kumimoji="1"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kumimoji="1"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kumimoji="1"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kumimoji="1"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kumimoji="1" sz="2400">
                <a:solidFill>
                  <a:schemeClr val="tx1"/>
                </a:solidFill>
                <a:latin typeface="Times New Roman" charset="0"/>
                <a:ea typeface="ＭＳ Ｐゴシック" charset="0"/>
              </a:defRPr>
            </a:lvl9pPr>
          </a:lstStyle>
          <a:p>
            <a:pPr eaLnBrk="1" hangingPunct="1"/>
            <a:fld id="{D88339D2-3921-3A47-8BB0-77CFFECA1E03}" type="slidenum">
              <a:rPr kumimoji="0" lang="en-US" sz="1000"/>
              <a:pPr eaLnBrk="1" hangingPunct="1"/>
              <a:t>96</a:t>
            </a:fld>
            <a:endParaRPr kumimoji="0" lang="en-US" sz="1000"/>
          </a:p>
        </p:txBody>
      </p:sp>
      <p:sp>
        <p:nvSpPr>
          <p:cNvPr id="4" name="Title 3"/>
          <p:cNvSpPr>
            <a:spLocks noGrp="1"/>
          </p:cNvSpPr>
          <p:nvPr>
            <p:ph type="title"/>
          </p:nvPr>
        </p:nvSpPr>
        <p:spPr/>
        <p:txBody>
          <a:bodyPr/>
          <a:lstStyle/>
          <a:p>
            <a:pPr eaLnBrk="1" fontAlgn="auto" hangingPunct="1">
              <a:spcAft>
                <a:spcPts val="0"/>
              </a:spcAft>
              <a:defRPr/>
            </a:pPr>
            <a:endParaRPr lang="en-US">
              <a:ea typeface="+mj-ea"/>
              <a:cs typeface="+mj-cs"/>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16712</TotalTime>
  <Words>4308</Words>
  <Application>Microsoft Macintosh PowerPoint</Application>
  <PresentationFormat>On-screen Show (4:3)</PresentationFormat>
  <Paragraphs>392</Paragraphs>
  <Slides>96</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96</vt:i4>
      </vt:variant>
    </vt:vector>
  </HeadingPairs>
  <TitlesOfParts>
    <vt:vector size="104" baseType="lpstr">
      <vt:lpstr>Times New Roman</vt:lpstr>
      <vt:lpstr>ＭＳ Ｐゴシック</vt:lpstr>
      <vt:lpstr>Arial</vt:lpstr>
      <vt:lpstr>Lucida Sans Unicode</vt:lpstr>
      <vt:lpstr>Wingdings 3</vt:lpstr>
      <vt:lpstr>Verdana</vt:lpstr>
      <vt:lpstr>Wingdings 2</vt:lpstr>
      <vt:lpstr>Concourse</vt:lpstr>
      <vt:lpstr>ПРИМЕНА МСФИ 7: ОБЈАВЉИВАЊА О ФИНАНСИЈСКИМ ИНСТРУМЕНТИМА</vt:lpstr>
      <vt:lpstr>Историја МСФИ 7</vt:lpstr>
      <vt:lpstr>Разлог за доношење МСФИ 7: Финансијски инструменти: објављивања</vt:lpstr>
      <vt:lpstr>Циљ МСФИ-7</vt:lpstr>
      <vt:lpstr>Циљ МСФИ-7</vt:lpstr>
      <vt:lpstr>PowerPoint Presentation</vt:lpstr>
      <vt:lpstr>Класе финансијских инструмената</vt:lpstr>
      <vt:lpstr>Класе финансијских инструмената</vt:lpstr>
      <vt:lpstr>Класе финансијских инструмената</vt:lpstr>
      <vt:lpstr>Класе финансијских инструмената</vt:lpstr>
      <vt:lpstr>Класе финансијских инструмената</vt:lpstr>
      <vt:lpstr>Делокруг МСФИ 7</vt:lpstr>
      <vt:lpstr>Делокруг МСФИ 7</vt:lpstr>
      <vt:lpstr>Делокруг МСФИ 7</vt:lpstr>
      <vt:lpstr>  1. Подаци о значају финансијских инструмената у Извештају о финансијском положају  и о методама билансирања </vt:lpstr>
      <vt:lpstr> 1. Подаци о значају финансијских инструмената у Извештају о финансијском положају  и о методама билансирања </vt:lpstr>
      <vt:lpstr>. 1. Подаци о значају финансијских инструмената у Извештају о финансијском положају  и о методама билансирања </vt:lpstr>
      <vt:lpstr>1. Подаци о значају финансијских инструмената у Извештају о финансијском положају  и о методама билансирања </vt:lpstr>
      <vt:lpstr>  1. Подаци о значају финансијских инструмената  у Извештају о финансијском положају  и о методама билансирања </vt:lpstr>
      <vt:lpstr>Напомена за класификацију средстава којима се тргује и онима која су означена по ФВ кроз резултат</vt:lpstr>
      <vt:lpstr>За финансијска средства која сре вреднују по ФВ кроз резултат а која су намењена трговају мора се објавити:</vt:lpstr>
      <vt:lpstr>Подаци о значају финансијских инструмената у Извештају о финансијском положају  и о методама билансирања </vt:lpstr>
      <vt:lpstr>Напомена за исказивање финансијских обавеза које се вреднују по ФВ кроз резулат </vt:lpstr>
      <vt:lpstr>Подаци о значају финансијских инструмената у Извештају о финансијском положају  и о методама билансирања </vt:lpstr>
      <vt:lpstr>Промена фер вредности финансијских обавеза настала због промене  бонитета дужника</vt:lpstr>
      <vt:lpstr>Остали подаци о финансијском положају чије је објављивање обавезно </vt:lpstr>
      <vt:lpstr>Рекласификација финансијских средстава која се вреднују по ФВ кроз резултат</vt:lpstr>
      <vt:lpstr>Услови за класификацију средстава као зајмова и потраживања</vt:lpstr>
      <vt:lpstr>Рекласификација зајмова и потраживања</vt:lpstr>
      <vt:lpstr>Рекласификација зајмова и потраживања</vt:lpstr>
      <vt:lpstr>Правила за рекласификацију финансијских инструмената</vt:lpstr>
      <vt:lpstr>Остали подаци о финансијском положају чије је објављивање обавезно </vt:lpstr>
      <vt:lpstr>Остали подаци о финансијском положају чије је објављивање обавезно </vt:lpstr>
      <vt:lpstr>Остали подаци о финансијском положају чије је објављивање обавезно</vt:lpstr>
      <vt:lpstr>Напомена у вези са извршеним рекласификацијама средстава</vt:lpstr>
      <vt:lpstr>Напомена у којој је исказан утицај рекласификације на добит пре пореза</vt:lpstr>
      <vt:lpstr>Остали подаци о финансијском положају чије је објављивање обавезно</vt:lpstr>
      <vt:lpstr>Остали подаци о финансијском положају чије је објављивање обавезно</vt:lpstr>
      <vt:lpstr>Остали подаци о финансијском положају чије је објављивање обавезно-престанак признавања</vt:lpstr>
      <vt:lpstr>Остали подаци о финансијском положају чије је објављивање обавезно – престанак признавања</vt:lpstr>
      <vt:lpstr>Остали подаци о финансијском положају чије је објављивање обавезно –престанак признавања</vt:lpstr>
      <vt:lpstr>PowerPoint Presentation</vt:lpstr>
      <vt:lpstr>Остали подаци о финансијском положају чије је објављивање обавезно - колатерал</vt:lpstr>
      <vt:lpstr>Остали подаци о финансијском положају чије је објављивање обавезно - колатерал</vt:lpstr>
      <vt:lpstr>Напомена о примљеним колатералима</vt:lpstr>
      <vt:lpstr>Информације о управљању ризицима-развој отписа пласмана</vt:lpstr>
      <vt:lpstr>Информације о управљању ризицима-развој отписа пласмана</vt:lpstr>
      <vt:lpstr>Информације о инструментима са више уграђених деривата</vt:lpstr>
      <vt:lpstr>Подаци о сопственом кредитном ризику</vt:lpstr>
      <vt:lpstr>Обавезни подаци за биланс успеха односно Извештај о укупном резултату </vt:lpstr>
      <vt:lpstr>PowerPoint Presentation</vt:lpstr>
      <vt:lpstr>Обавезни подаци за биланс успеха односно Извештај о укупном резултату </vt:lpstr>
      <vt:lpstr>4. Остали обавезни подаци </vt:lpstr>
      <vt:lpstr>Методе билансирања и вредновања  финансијских инструмената</vt:lpstr>
      <vt:lpstr>PowerPoint Presentation</vt:lpstr>
      <vt:lpstr>PowerPoint Presentation</vt:lpstr>
      <vt:lpstr>PowerPoint Presentation</vt:lpstr>
      <vt:lpstr>PowerPoint Presentation</vt:lpstr>
      <vt:lpstr>PowerPoint Presentation</vt:lpstr>
      <vt:lpstr>PowerPoint Presentation</vt:lpstr>
      <vt:lpstr>3. Обавеза објављивања врста и степена изложености ризицима по основу финансијских инструмената</vt:lpstr>
      <vt:lpstr>Где се објављују захтевани подаци?</vt:lpstr>
      <vt:lpstr>3.1. Квалитативи подаци</vt:lpstr>
      <vt:lpstr>3.1. Квалитативи подаци</vt:lpstr>
      <vt:lpstr>3.2. Квантитативни подаци </vt:lpstr>
      <vt:lpstr>3.2. Квантитативни подаци</vt:lpstr>
      <vt:lpstr>3.2. Квантитативни подаци</vt:lpstr>
      <vt:lpstr>3.2. Квантитативни подаци</vt:lpstr>
      <vt:lpstr>3.2. Квантитативни подаци</vt:lpstr>
      <vt:lpstr>3.2. Квантитативни подаци</vt:lpstr>
      <vt:lpstr>Додатни подаци</vt:lpstr>
      <vt:lpstr>PowerPoint Presentation</vt:lpstr>
      <vt:lpstr> Подаци о максималном ризику губитака </vt:lpstr>
      <vt:lpstr> Подаци о концентрацији ризика губитака </vt:lpstr>
      <vt:lpstr>PowerPoint Presentation</vt:lpstr>
      <vt:lpstr>PowerPoint Presentation</vt:lpstr>
      <vt:lpstr>Подаци о ризику ликвидности </vt:lpstr>
      <vt:lpstr>Подаци о ризику ликвидности </vt:lpstr>
      <vt:lpstr>Подаци о ризику ликвидности </vt:lpstr>
      <vt:lpstr>Допуна МСФИ 7 у 2009.</vt:lpstr>
      <vt:lpstr>Дефиниција ризика ликвидности</vt:lpstr>
      <vt:lpstr>PowerPoint Presentation</vt:lpstr>
      <vt:lpstr>Третман хибридних инструмената</vt:lpstr>
      <vt:lpstr>Третман недеривативних финансијских обавеза</vt:lpstr>
      <vt:lpstr>PowerPoint Presentation</vt:lpstr>
      <vt:lpstr>Подаци о тржишном ризику </vt:lpstr>
      <vt:lpstr>Подаци о тржишном ризику </vt:lpstr>
      <vt:lpstr>Подаци о тржишном ризику </vt:lpstr>
      <vt:lpstr>Подаци о каматном ризику </vt:lpstr>
      <vt:lpstr>Подаци о каматном ризику </vt:lpstr>
      <vt:lpstr>Подаци о каматном ризику </vt:lpstr>
      <vt:lpstr>Подаци о каматном ризику </vt:lpstr>
      <vt:lpstr>    Пример   за расчлањавање номиналног износа  билансираних недеривативних  финансијских инструмента:   </vt:lpstr>
      <vt:lpstr>PowerPoint Presentation</vt:lpstr>
      <vt:lpstr>  Из датих напомена корисник финансијских  извештаја може да изведе следеће  закључке  у  односу на каматни ризик  фер вредности: </vt:lpstr>
      <vt:lpstr>PowerPoint Presentation</vt:lpstr>
    </vt:vector>
  </TitlesOfParts>
  <Company>IGO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ПРИМЕНА МСФИ 7: ОБЈАВЉИВАЊА О ФИНАНСИЈСКИМ ИНСТРУМЕНТИМА</dc:title>
  <dc:creator>jose</dc:creator>
  <cp:lastModifiedBy>Boris Cupeljic</cp:lastModifiedBy>
  <cp:revision>10</cp:revision>
  <dcterms:created xsi:type="dcterms:W3CDTF">2009-07-01T16:59:36Z</dcterms:created>
  <dcterms:modified xsi:type="dcterms:W3CDTF">2013-07-09T09:52:26Z</dcterms:modified>
</cp:coreProperties>
</file>