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16" r:id="rId1"/>
    <p:sldMasterId id="2147484729" r:id="rId2"/>
    <p:sldMasterId id="2147484731" r:id="rId3"/>
    <p:sldMasterId id="2147484744" r:id="rId4"/>
    <p:sldMasterId id="2147485048" r:id="rId5"/>
  </p:sldMasterIdLst>
  <p:notesMasterIdLst>
    <p:notesMasterId r:id="rId66"/>
  </p:notesMasterIdLst>
  <p:handoutMasterIdLst>
    <p:handoutMasterId r:id="rId67"/>
  </p:handoutMasterIdLst>
  <p:sldIdLst>
    <p:sldId id="256" r:id="rId6"/>
    <p:sldId id="333" r:id="rId7"/>
    <p:sldId id="335" r:id="rId8"/>
    <p:sldId id="300" r:id="rId9"/>
    <p:sldId id="309" r:id="rId10"/>
    <p:sldId id="310" r:id="rId11"/>
    <p:sldId id="367" r:id="rId12"/>
    <p:sldId id="347" r:id="rId13"/>
    <p:sldId id="348" r:id="rId14"/>
    <p:sldId id="341" r:id="rId15"/>
    <p:sldId id="369" r:id="rId16"/>
    <p:sldId id="370" r:id="rId17"/>
    <p:sldId id="418" r:id="rId18"/>
    <p:sldId id="419" r:id="rId19"/>
    <p:sldId id="420" r:id="rId20"/>
    <p:sldId id="311" r:id="rId21"/>
    <p:sldId id="317" r:id="rId22"/>
    <p:sldId id="318" r:id="rId23"/>
    <p:sldId id="315" r:id="rId24"/>
    <p:sldId id="322" r:id="rId25"/>
    <p:sldId id="303" r:id="rId26"/>
    <p:sldId id="394" r:id="rId27"/>
    <p:sldId id="316" r:id="rId28"/>
    <p:sldId id="351" r:id="rId29"/>
    <p:sldId id="424" r:id="rId30"/>
    <p:sldId id="425" r:id="rId31"/>
    <p:sldId id="427" r:id="rId32"/>
    <p:sldId id="428" r:id="rId33"/>
    <p:sldId id="429" r:id="rId34"/>
    <p:sldId id="430" r:id="rId35"/>
    <p:sldId id="431" r:id="rId36"/>
    <p:sldId id="432" r:id="rId37"/>
    <p:sldId id="380" r:id="rId38"/>
    <p:sldId id="355" r:id="rId39"/>
    <p:sldId id="371" r:id="rId40"/>
    <p:sldId id="410" r:id="rId41"/>
    <p:sldId id="417" r:id="rId42"/>
    <p:sldId id="411" r:id="rId43"/>
    <p:sldId id="364" r:id="rId44"/>
    <p:sldId id="386" r:id="rId45"/>
    <p:sldId id="400" r:id="rId46"/>
    <p:sldId id="401" r:id="rId47"/>
    <p:sldId id="409" r:id="rId48"/>
    <p:sldId id="408" r:id="rId49"/>
    <p:sldId id="421" r:id="rId50"/>
    <p:sldId id="374" r:id="rId51"/>
    <p:sldId id="361" r:id="rId52"/>
    <p:sldId id="375" r:id="rId53"/>
    <p:sldId id="382" r:id="rId54"/>
    <p:sldId id="383" r:id="rId55"/>
    <p:sldId id="412" r:id="rId56"/>
    <p:sldId id="395" r:id="rId57"/>
    <p:sldId id="327" r:id="rId58"/>
    <p:sldId id="393" r:id="rId59"/>
    <p:sldId id="389" r:id="rId60"/>
    <p:sldId id="387" r:id="rId61"/>
    <p:sldId id="352" r:id="rId62"/>
    <p:sldId id="353" r:id="rId63"/>
    <p:sldId id="390" r:id="rId64"/>
    <p:sldId id="323" r:id="rId65"/>
  </p:sldIdLst>
  <p:sldSz cx="9144000" cy="6858000" type="screen4x3"/>
  <p:notesSz cx="6815138" cy="9945688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349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333" autoAdjust="0"/>
  </p:normalViewPr>
  <p:slideViewPr>
    <p:cSldViewPr>
      <p:cViewPr>
        <p:scale>
          <a:sx n="71" d="100"/>
          <a:sy n="71" d="100"/>
        </p:scale>
        <p:origin x="-2728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3133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notesMaster" Target="notesMasters/notesMaster1.xml"/><Relationship Id="rId67" Type="http://schemas.openxmlformats.org/officeDocument/2006/relationships/handoutMaster" Target="handoutMasters/handoutMaster1.xml"/><Relationship Id="rId68" Type="http://schemas.openxmlformats.org/officeDocument/2006/relationships/printerSettings" Target="printerSettings/printerSettings1.bin"/><Relationship Id="rId69" Type="http://schemas.openxmlformats.org/officeDocument/2006/relationships/presProps" Target="presProps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4338" cy="496888"/>
          </a:xfrm>
          <a:prstGeom prst="rect">
            <a:avLst/>
          </a:prstGeom>
        </p:spPr>
        <p:txBody>
          <a:bodyPr vert="horz" wrap="square" lIns="92217" tIns="46109" rIns="92217" bIns="4610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4337" cy="496888"/>
          </a:xfrm>
          <a:prstGeom prst="rect">
            <a:avLst/>
          </a:prstGeom>
        </p:spPr>
        <p:txBody>
          <a:bodyPr vert="horz" wrap="square" lIns="92217" tIns="46109" rIns="92217" bIns="4610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137489-A5D2-994D-95A1-08F208AA5FFD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54338" cy="496887"/>
          </a:xfrm>
          <a:prstGeom prst="rect">
            <a:avLst/>
          </a:prstGeom>
        </p:spPr>
        <p:txBody>
          <a:bodyPr vert="horz" wrap="square" lIns="92217" tIns="46109" rIns="92217" bIns="4610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7213"/>
            <a:ext cx="2954337" cy="496887"/>
          </a:xfrm>
          <a:prstGeom prst="rect">
            <a:avLst/>
          </a:prstGeom>
        </p:spPr>
        <p:txBody>
          <a:bodyPr vert="horz" wrap="square" lIns="92217" tIns="46109" rIns="92217" bIns="4610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B15E3B-44B3-624C-8082-ED435D2667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851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4338" cy="496888"/>
          </a:xfrm>
          <a:prstGeom prst="rect">
            <a:avLst/>
          </a:prstGeom>
        </p:spPr>
        <p:txBody>
          <a:bodyPr vert="horz" wrap="square" lIns="92217" tIns="46109" rIns="92217" bIns="4610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4337" cy="496888"/>
          </a:xfrm>
          <a:prstGeom prst="rect">
            <a:avLst/>
          </a:prstGeom>
        </p:spPr>
        <p:txBody>
          <a:bodyPr vert="horz" wrap="square" lIns="92217" tIns="46109" rIns="92217" bIns="4610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3ED45A-C873-4646-889A-DB2DA0FC9BFE}" type="datetimeFigureOut">
              <a:rPr lang="sr-Latn-CS"/>
              <a:pPr/>
              <a:t>9.7.13.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3638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17" tIns="46109" rIns="92217" bIns="46109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2625" y="4724400"/>
            <a:ext cx="5449888" cy="4475163"/>
          </a:xfrm>
          <a:prstGeom prst="rect">
            <a:avLst/>
          </a:prstGeom>
        </p:spPr>
        <p:txBody>
          <a:bodyPr vert="horz" wrap="square" lIns="92217" tIns="46109" rIns="92217" bIns="4610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54338" cy="496887"/>
          </a:xfrm>
          <a:prstGeom prst="rect">
            <a:avLst/>
          </a:prstGeom>
        </p:spPr>
        <p:txBody>
          <a:bodyPr vert="horz" wrap="square" lIns="92217" tIns="46109" rIns="92217" bIns="4610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13" y="9447213"/>
            <a:ext cx="2954337" cy="496887"/>
          </a:xfrm>
          <a:prstGeom prst="rect">
            <a:avLst/>
          </a:prstGeom>
        </p:spPr>
        <p:txBody>
          <a:bodyPr vert="horz" wrap="square" lIns="92217" tIns="46109" rIns="92217" bIns="4610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52219B-4534-B446-BB93-423478BBB5E5}" type="slidenum">
              <a:rPr lang="sr-Latn-CS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452261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31D3C6A-23EB-8B41-A957-E04D6B9D640F}" type="slidenum">
              <a:rPr lang="sr-Latn-CS"/>
              <a:pPr eaLnBrk="1" hangingPunct="1"/>
              <a:t>8</a:t>
            </a:fld>
            <a:endParaRPr lang="sr-Latn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81924" name="Slide Number Placeholder 3"/>
          <p:cNvSpPr txBox="1">
            <a:spLocks noGrp="1"/>
          </p:cNvSpPr>
          <p:nvPr/>
        </p:nvSpPr>
        <p:spPr bwMode="auto">
          <a:xfrm>
            <a:off x="3859213" y="9447213"/>
            <a:ext cx="2954337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17" tIns="46109" rIns="92217" bIns="46109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79C5FA3-9839-E84B-861F-15E614F86E45}" type="slidenum">
              <a:rPr lang="sr-Latn-CS" sz="1200"/>
              <a:pPr algn="r" eaLnBrk="1" hangingPunct="1"/>
              <a:t>48</a:t>
            </a:fld>
            <a:endParaRPr lang="sr-Latn-C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0CD6D8B-F047-2B46-BA7D-1F1787F1698E}" type="slidenum">
              <a:rPr lang="sr-Latn-CS"/>
              <a:pPr eaLnBrk="1" hangingPunct="1"/>
              <a:t>57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34085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4885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40332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598596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09392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3759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232337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78183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257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74112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58181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276130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2261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517646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259375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67073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213001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233698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2695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7237F1-A15E-A043-B784-B9028941B1A2}" type="datetimeFigureOut">
              <a:rPr lang="en-US"/>
              <a:pPr/>
              <a:t>9.7.13.</a:t>
            </a:fld>
            <a:endParaRPr lang="en-US" sz="160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1C62DC27-F2D0-514F-8BF9-A731C5644C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6986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025A90-91BC-A746-ACA2-0A0024D97C79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343CFAA0-5305-724C-9856-BA7A0043F4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7294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295200-4157-0744-B983-B9D909EDF9DF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D6F57-6327-4649-9F40-49438959E8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331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15179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11123C-90B3-0442-B5B2-34D1E88D3E29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AEEFB-9403-3A46-A390-B81C1C9BD9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5195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7743D-BC26-3C44-8CBF-71DC7CB93546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2DF0DAFA-C73F-174E-AE15-9D44DAC0BF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4334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3C8304-1F4B-7846-B7CF-3001DAB3B6F0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F0F79-C679-3F46-B25E-F6729A48A7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60866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C44FA6-1D7A-5147-B0A1-3029A4674AE7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C230C-8C71-A642-901E-E681CE97B0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162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65E1C9-B505-6C48-ACCC-1A0AF7A5CD43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ECB37-573F-1041-BD11-3E3E64DC4C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363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178364-C286-CA4F-8C52-6751CC3B6DC9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B7949-0076-784B-B2BD-F6D873BD50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987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40FE29-8A34-0A44-BEC5-68B5661715DF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F786F-6C0E-314C-A1AE-A66AC020B4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0428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E6CE03-5654-0D41-87A5-D47CB31E9B94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3A753-5691-6A4D-8F01-6A9ADB84F5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83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86466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07488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97773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8839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156037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639885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4" Type="http://schemas.openxmlformats.org/officeDocument/2006/relationships/image" Target="../media/image5.jpe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6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40" r:id="rId10"/>
    <p:sldLayoutId id="2147485441" r:id="rId11"/>
    <p:sldLayoutId id="2147485424" r:id="rId12"/>
  </p:sldLayoutIdLst>
  <p:transition xmlns:p14="http://schemas.microsoft.com/office/powerpoint/2010/main"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0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white rectang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5" r:id="rId1"/>
  </p:sldLayoutIdLst>
  <p:transition xmlns:p14="http://schemas.microsoft.com/office/powerpoint/2010/main"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0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ＭＳ Ｐゴシック" charset="0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Courier New" charset="0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Courier New" charset="0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Courier New" charset="0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Courier New" charset="0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426" r:id="rId1"/>
    <p:sldLayoutId id="2147485427" r:id="rId2"/>
    <p:sldLayoutId id="2147485428" r:id="rId3"/>
    <p:sldLayoutId id="2147485429" r:id="rId4"/>
    <p:sldLayoutId id="2147485430" r:id="rId5"/>
    <p:sldLayoutId id="2147485431" r:id="rId6"/>
    <p:sldLayoutId id="2147485432" r:id="rId7"/>
    <p:sldLayoutId id="2147485433" r:id="rId8"/>
    <p:sldLayoutId id="2147485434" r:id="rId9"/>
    <p:sldLayoutId id="2147485442" r:id="rId10"/>
    <p:sldLayoutId id="2147485443" r:id="rId11"/>
    <p:sldLayoutId id="2147485435" r:id="rId12"/>
  </p:sldLayoutIdLst>
  <p:transition xmlns:p14="http://schemas.microsoft.com/office/powerpoint/2010/main"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0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white rectang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14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36" r:id="rId1"/>
  </p:sldLayoutIdLst>
  <p:transition xmlns:p14="http://schemas.microsoft.com/office/powerpoint/2010/main"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0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ＭＳ Ｐゴシック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ＭＳ Ｐゴシック" charset="0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Courier New" charset="0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Courier New" charset="0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Courier New" charset="0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Courier New" charset="0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173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C61AE"/>
                </a:solidFill>
              </a:defRPr>
            </a:lvl1pPr>
          </a:lstStyle>
          <a:p>
            <a:fld id="{AA9B7FB0-FD74-384D-8D7B-677ACFBE934A}" type="datetimeFigureOut">
              <a:rPr lang="en-US"/>
              <a:pPr/>
              <a:t>9.7.13.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C61AE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C61AE"/>
                </a:solidFill>
              </a:defRPr>
            </a:lvl1pPr>
          </a:lstStyle>
          <a:p>
            <a:fld id="{052EC562-F3A9-CE41-A1C2-0939B93C13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4" r:id="rId1"/>
    <p:sldLayoutId id="2147485445" r:id="rId2"/>
    <p:sldLayoutId id="2147485446" r:id="rId3"/>
    <p:sldLayoutId id="2147485437" r:id="rId4"/>
    <p:sldLayoutId id="2147485447" r:id="rId5"/>
    <p:sldLayoutId id="2147485438" r:id="rId6"/>
    <p:sldLayoutId id="2147485448" r:id="rId7"/>
    <p:sldLayoutId id="2147485449" r:id="rId8"/>
    <p:sldLayoutId id="2147485450" r:id="rId9"/>
    <p:sldLayoutId id="2147485439" r:id="rId10"/>
    <p:sldLayoutId id="2147485451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charset="0"/>
        <a:buChar char=""/>
        <a:defRPr sz="3200" kern="1200">
          <a:solidFill>
            <a:schemeClr val="tx2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charset="0"/>
        <a:buChar char=""/>
        <a:defRPr sz="28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charset="0"/>
        <a:buChar char=""/>
        <a:defRPr sz="24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charset="0"/>
        <a:buChar char="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charset="0"/>
        <a:buChar char="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ubtitle 2"/>
          <p:cNvSpPr>
            <a:spLocks noGrp="1"/>
          </p:cNvSpPr>
          <p:nvPr>
            <p:ph type="subTitle" idx="1"/>
          </p:nvPr>
        </p:nvSpPr>
        <p:spPr>
          <a:xfrm>
            <a:off x="539750" y="3644900"/>
            <a:ext cx="7854950" cy="129698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sr-Cyrl-CS">
                <a:solidFill>
                  <a:srgbClr val="03546C"/>
                </a:solidFill>
                <a:latin typeface="Franklin Gothic Book" charset="0"/>
                <a:cs typeface="Arial" charset="0"/>
              </a:rPr>
              <a:t>Сара Савановић</a:t>
            </a:r>
          </a:p>
          <a:p>
            <a:pPr eaLnBrk="1" hangingPunct="1">
              <a:spcBef>
                <a:spcPct val="0"/>
              </a:spcBef>
            </a:pPr>
            <a:r>
              <a:rPr lang="sr-Cyrl-CS">
                <a:solidFill>
                  <a:srgbClr val="03546C"/>
                </a:solidFill>
                <a:latin typeface="Franklin Gothic Book" charset="0"/>
                <a:cs typeface="Arial" charset="0"/>
              </a:rPr>
              <a:t>Комисиј</a:t>
            </a:r>
            <a:r>
              <a:rPr lang="sr-Latn-CS">
                <a:solidFill>
                  <a:srgbClr val="03546C"/>
                </a:solidFill>
                <a:latin typeface="Franklin Gothic Book" charset="0"/>
                <a:cs typeface="Arial" charset="0"/>
              </a:rPr>
              <a:t>a</a:t>
            </a:r>
            <a:r>
              <a:rPr lang="sr-Cyrl-CS">
                <a:solidFill>
                  <a:srgbClr val="03546C"/>
                </a:solidFill>
                <a:latin typeface="Franklin Gothic Book" charset="0"/>
                <a:cs typeface="Arial" charset="0"/>
              </a:rPr>
              <a:t> за хартије </a:t>
            </a:r>
            <a:r>
              <a:rPr lang="sr-Cyrl-CS">
                <a:solidFill>
                  <a:srgbClr val="03495C"/>
                </a:solidFill>
                <a:latin typeface="Franklin Gothic Book" charset="0"/>
                <a:cs typeface="Arial" charset="0"/>
              </a:rPr>
              <a:t>од вриједности РС</a:t>
            </a:r>
            <a:endParaRPr lang="en-US">
              <a:solidFill>
                <a:srgbClr val="03495C"/>
              </a:solidFill>
              <a:latin typeface="Franklin Gothic Book" charset="0"/>
              <a:cs typeface="Arial" charset="0"/>
            </a:endParaRPr>
          </a:p>
        </p:txBody>
      </p:sp>
      <p:sp>
        <p:nvSpPr>
          <p:cNvPr id="20483" name="Subtitle 2"/>
          <p:cNvSpPr txBox="1">
            <a:spLocks/>
          </p:cNvSpPr>
          <p:nvPr/>
        </p:nvSpPr>
        <p:spPr bwMode="auto">
          <a:xfrm>
            <a:off x="611188" y="5516563"/>
            <a:ext cx="407193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18288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cs typeface="Arial" charset="0"/>
              </a:rPr>
              <a:t>Бањалука, </a:t>
            </a:r>
            <a:r>
              <a:rPr lang="en-US" sz="2000">
                <a:solidFill>
                  <a:srgbClr val="03495C"/>
                </a:solidFill>
                <a:cs typeface="Arial" charset="0"/>
              </a:rPr>
              <a:t>јули,</a:t>
            </a:r>
            <a:r>
              <a:rPr lang="sr-Cyrl-CS" sz="2000">
                <a:solidFill>
                  <a:srgbClr val="03495C"/>
                </a:solidFill>
                <a:cs typeface="Arial" charset="0"/>
              </a:rPr>
              <a:t> 2013</a:t>
            </a:r>
            <a:r>
              <a:rPr lang="sr-Cyrl-CS" sz="2000">
                <a:cs typeface="Arial" charset="0"/>
              </a:rPr>
              <a:t>.</a:t>
            </a:r>
            <a:endParaRPr lang="en-US" sz="2000">
              <a:cs typeface="Arial" charset="0"/>
            </a:endParaRP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323850" y="630238"/>
            <a:ext cx="8501063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endParaRPr lang="en-US" sz="2800" b="1">
              <a:latin typeface="Franklin Gothic Medium" charset="0"/>
            </a:endParaRPr>
          </a:p>
          <a:p>
            <a:pPr algn="ctr" eaLnBrk="0" hangingPunct="0"/>
            <a:endParaRPr lang="en-US" sz="2800" b="1">
              <a:latin typeface="Franklin Gothic Book" charset="0"/>
            </a:endParaRPr>
          </a:p>
          <a:p>
            <a:pPr algn="ctr" eaLnBrk="0" hangingPunct="0"/>
            <a:r>
              <a:rPr lang="en-US" sz="3200" b="1">
                <a:cs typeface="Arial" charset="0"/>
              </a:rPr>
              <a:t>Извјештавање инвестиционих фондова </a:t>
            </a:r>
            <a:r>
              <a:rPr lang="sr-Cyrl-CS" sz="3200" b="1">
                <a:cs typeface="Arial" charset="0"/>
              </a:rPr>
              <a:t>и берзанских посредника</a:t>
            </a:r>
            <a:endParaRPr lang="en-US" sz="3200" b="1"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31150" cy="7239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dirty="0" smtClean="0">
                <a:ea typeface="+mj-ea"/>
              </a:rPr>
              <a:t>Финансијско извјештавање ИФ-ова </a:t>
            </a:r>
            <a:endParaRPr lang="sr-Latn-BA" dirty="0" smtClean="0">
              <a:ea typeface="+mj-ea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68313" y="1700213"/>
            <a:ext cx="7848600" cy="4319587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en-US" sz="28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нереализованим добицима - губицима ИФ-а</a:t>
            </a:r>
          </a:p>
          <a:p>
            <a:pPr eaLnBrk="1" hangingPunct="1">
              <a:buFont typeface="Wingdings 2" charset="0"/>
              <a:buNone/>
            </a:pPr>
            <a:endParaRPr lang="sr-Latn-CS" sz="2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Према члану 30. Правилника о контном оквиру, садржини рачуна у контном оквиру и садржини и форми финансијских извјештаја за инвестиционе фондове, на рачунима групе 57. исказују се позитивни и негативни ефекти промјена фер вриједности финансијских средстава која се у складу са МРС 39, вреднују по фер вриједности кроз биланс успјеха</a:t>
            </a:r>
            <a:endParaRPr lang="sr-Latn-C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02587" cy="652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dirty="0" smtClean="0">
                <a:ea typeface="+mj-ea"/>
              </a:rPr>
              <a:t>Финансијско извјештавање ИФ-ова </a:t>
            </a:r>
            <a:endParaRPr lang="sr-Latn-BA" dirty="0" smtClean="0">
              <a:ea typeface="+mj-ea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304800" y="1268413"/>
            <a:ext cx="8686800" cy="4811712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en-US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нереализованим добицима –губицима ИФ-а </a:t>
            </a:r>
            <a:endParaRPr lang="sr-Latn-CS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algn="just" eaLnBrk="1" hangingPunct="1">
              <a:buFont typeface="Wingdings 2" charset="0"/>
              <a:buNone/>
            </a:pPr>
            <a:r>
              <a:rPr lang="en-US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У току пословне године ефекти промјене фер вриједности  финансијских средстава класификованих по фер вриједности кроз биланс успјеха евидентирају се: негативни ефекти на  рачунима  620-  Нереализовани губици на хартијама од вриједности – свођење на фер вриједност и позитивни ефекти на рачунима 720- Нереализовани губици на хартијама од вриједности.  На 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датум билансирања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врши се прекњижавање салда на рачунима 620 и 720 на рачуне 570 и 571.</a:t>
            </a:r>
            <a:r>
              <a:rPr lang="sr-Cyrl-CS" sz="2000" i="1">
                <a:solidFill>
                  <a:srgbClr val="7030A0"/>
                </a:solidFill>
                <a:latin typeface="Franklin Gothic Book" charset="0"/>
                <a:cs typeface="Arial" charset="0"/>
              </a:rPr>
              <a:t> </a:t>
            </a:r>
          </a:p>
          <a:p>
            <a:pPr eaLnBrk="1" hangingPunct="1">
              <a:buFont typeface="Wingdings 2" charset="0"/>
              <a:buNone/>
            </a:pPr>
            <a:r>
              <a:rPr lang="sr-Cyrl-CS" sz="2000" i="1">
                <a:solidFill>
                  <a:srgbClr val="7030A0"/>
                </a:solidFill>
                <a:latin typeface="Franklin Gothic Book" charset="0"/>
                <a:cs typeface="Arial" charset="0"/>
              </a:rPr>
              <a:t>У</a:t>
            </a:r>
            <a:r>
              <a:rPr lang="en-US" sz="2000" i="1">
                <a:solidFill>
                  <a:srgbClr val="7030A0"/>
                </a:solidFill>
                <a:latin typeface="Franklin Gothic Book" charset="0"/>
                <a:cs typeface="Arial" charset="0"/>
              </a:rPr>
              <a:t>саглашеност између аналитике и синтетике конта 620 и 720, односно 570 и 571. Обавезно се води аналитичка евиденција за сваку ХОВ, са историјским подацима.</a:t>
            </a:r>
          </a:p>
          <a:p>
            <a:pPr eaLnBrk="1" hangingPunct="1">
              <a:buFont typeface="Wingdings 2" charset="0"/>
              <a:buNone/>
            </a:pPr>
            <a:endParaRPr lang="sr-Latn-C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47174" cy="652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dirty="0" smtClean="0">
                <a:ea typeface="+mj-ea"/>
              </a:rPr>
              <a:t>Финансијско извјештавање ИФ-ова </a:t>
            </a:r>
            <a:endParaRPr lang="sr-Latn-BA" dirty="0" smtClean="0">
              <a:ea typeface="+mj-ea"/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68313" y="1643063"/>
            <a:ext cx="8207375" cy="4681537"/>
          </a:xfrm>
        </p:spPr>
        <p:txBody>
          <a:bodyPr/>
          <a:lstStyle/>
          <a:p>
            <a:pPr marL="365125" indent="-255588" eaLnBrk="1" hangingPunct="1">
              <a:buFont typeface="Wingdings 2" charset="0"/>
              <a:buNone/>
            </a:pPr>
            <a:r>
              <a:rPr lang="en-US" sz="18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Примјер: </a:t>
            </a:r>
            <a:r>
              <a:rPr lang="sr-Cyrl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ЗИФ је на дан 31.12.2012. године односно по почетном стању 01.01.2013.године  исказао стање на рачунима  и то:</a:t>
            </a:r>
            <a:endParaRPr lang="en-U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765175" lvl="1" indent="-255588" eaLnBrk="1" hangingPunct="1">
              <a:buFont typeface="Wingdings 2" charset="0"/>
              <a:buNone/>
            </a:pPr>
            <a:r>
              <a:rPr lang="sr-Cyrl-CS" sz="1600">
                <a:solidFill>
                  <a:srgbClr val="03495C"/>
                </a:solidFill>
                <a:latin typeface="Franklin Gothic Book" charset="0"/>
                <a:cs typeface="Arial" charset="0"/>
              </a:rPr>
              <a:t>570 - Нереализовани добици  на хартијама од вриједности </a:t>
            </a:r>
            <a:r>
              <a:rPr lang="sr-Cyrl-CS" sz="16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3.500.000,00КМ</a:t>
            </a:r>
            <a:endParaRPr lang="en-US" sz="1600" u="sng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765175" lvl="1" indent="-255588" eaLnBrk="1" hangingPunct="1">
              <a:buFont typeface="Wingdings 2" charset="0"/>
              <a:buNone/>
            </a:pPr>
            <a:r>
              <a:rPr lang="sr-Cyrl-CS" sz="1600">
                <a:solidFill>
                  <a:srgbClr val="03495C"/>
                </a:solidFill>
                <a:latin typeface="Franklin Gothic Book" charset="0"/>
                <a:cs typeface="Arial" charset="0"/>
              </a:rPr>
              <a:t>571 - Нереализовани губици на хартијама од вриједности </a:t>
            </a:r>
            <a:r>
              <a:rPr lang="en-US" sz="16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sr-Cyrl-CS" sz="16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2.200.000,00КМ</a:t>
            </a:r>
            <a:endParaRPr lang="en-US" sz="1600" u="sng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365125" indent="-255588" eaLnBrk="1" hangingPunct="1">
              <a:buFont typeface="Wingdings 2" charset="0"/>
              <a:buNone/>
            </a:pPr>
            <a:r>
              <a:rPr lang="sr-Cyrl-CS" sz="1800">
                <a:solidFill>
                  <a:srgbClr val="03495C"/>
                </a:solidFill>
                <a:latin typeface="Franklin Gothic Book" charset="0"/>
              </a:rPr>
              <a:t> </a:t>
            </a:r>
            <a:r>
              <a:rPr lang="sr-Cyrl-CS" sz="1800" b="1">
                <a:solidFill>
                  <a:srgbClr val="03495C"/>
                </a:solidFill>
                <a:latin typeface="Franklin Gothic Book" charset="0"/>
              </a:rPr>
              <a:t>01.01.2013.г. након преноса  почетног стања извршено је </a:t>
            </a:r>
            <a:r>
              <a:rPr lang="en-US" sz="1800" b="1">
                <a:solidFill>
                  <a:srgbClr val="03495C"/>
                </a:solidFill>
                <a:latin typeface="Franklin Gothic Book" charset="0"/>
              </a:rPr>
              <a:t> </a:t>
            </a:r>
            <a:r>
              <a:rPr lang="sr-Cyrl-CS" sz="1800" b="1">
                <a:solidFill>
                  <a:srgbClr val="03495C"/>
                </a:solidFill>
                <a:latin typeface="Franklin Gothic Book" charset="0"/>
              </a:rPr>
              <a:t>прекњижавање са рачуна 570 и 571 на рачуне 720 и 620</a:t>
            </a:r>
          </a:p>
          <a:p>
            <a:pPr marL="365125" indent="-255588" eaLnBrk="1" hangingPunct="1">
              <a:buFont typeface="Wingdings 2" charset="0"/>
              <a:buNone/>
            </a:pPr>
            <a:endParaRPr lang="sr-Cyrl-C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365125" indent="-255588" eaLnBrk="1" hangingPunct="1">
              <a:buFont typeface="Wingdings 2" charset="0"/>
              <a:buNone/>
            </a:pPr>
            <a:r>
              <a:rPr lang="sr-Cyrl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ЗИФ  ја на дан 30.06.2013. године исказао стање  на рачунима  и то:</a:t>
            </a:r>
            <a:endParaRPr lang="en-U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365125" indent="-255588" eaLnBrk="1" hangingPunct="1">
              <a:buFont typeface="Wingdings 2" charset="0"/>
              <a:buNone/>
            </a:pPr>
            <a:r>
              <a:rPr lang="sr-Cyrl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620 - Нереализовани губици  на хартијама од вриједности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sr-Cyrl-CS" sz="18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4.000.000,00КМ</a:t>
            </a:r>
            <a:endParaRPr lang="en-US" sz="1800" u="sng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365125" indent="-255588" eaLnBrk="1" hangingPunct="1">
              <a:buFont typeface="Wingdings 2" charset="0"/>
              <a:buNone/>
            </a:pPr>
            <a:r>
              <a:rPr lang="sr-Cyrl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720 - Нереализовани добици на хартијама од вриједности </a:t>
            </a:r>
            <a:r>
              <a:rPr lang="sr-Cyrl-CS" sz="18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2.800.000,00КМ</a:t>
            </a:r>
            <a:endParaRPr lang="sr-Cyrl-CS" sz="1800" u="sng">
              <a:solidFill>
                <a:srgbClr val="03495C"/>
              </a:solidFill>
              <a:latin typeface="Franklin Gothic Book" charset="0"/>
            </a:endParaRPr>
          </a:p>
          <a:p>
            <a:pPr marL="365125" indent="-255588" eaLnBrk="1" hangingPunct="1">
              <a:buFont typeface="Wingdings 2" charset="0"/>
              <a:buNone/>
            </a:pPr>
            <a:endParaRPr lang="en-US" sz="2000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70776" cy="6524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3200" dirty="0" smtClean="0">
                <a:ea typeface="+mj-ea"/>
              </a:rPr>
              <a:t>Финансијско извјештавање ИФ-ова </a:t>
            </a:r>
            <a:endParaRPr lang="sr-Latn-BA" sz="3200" dirty="0" smtClean="0">
              <a:ea typeface="+mj-ea"/>
            </a:endParaRP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428625" y="1357313"/>
            <a:ext cx="8429625" cy="4967287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endParaRPr lang="en-US" sz="2000" b="1">
              <a:solidFill>
                <a:schemeClr val="accent2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en-US" sz="20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Примјер (наставак)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а) Књижење  01.01.2013. године</a:t>
            </a:r>
          </a:p>
          <a:p>
            <a:pPr eaLnBrk="1" hangingPunct="1">
              <a:buFont typeface="Wingdings 2" charset="0"/>
              <a:buNone/>
            </a:pPr>
            <a:endParaRPr lang="en-US" sz="2000">
              <a:latin typeface="Franklin Gothic Book" charset="0"/>
            </a:endParaRPr>
          </a:p>
          <a:p>
            <a:pPr eaLnBrk="1" hangingPunct="1">
              <a:buFont typeface="Wingdings 2" charset="0"/>
              <a:buNone/>
            </a:pPr>
            <a:endParaRPr lang="en-US" sz="2000">
              <a:latin typeface="Franklin Gothic Book" charset="0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827088" y="2492375"/>
          <a:ext cx="7848600" cy="372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3" imgW="6826735" imgH="3143300" progId="Word.Document.12">
                  <p:embed/>
                </p:oleObj>
              </mc:Choice>
              <mc:Fallback>
                <p:oleObj name="Document" r:id="rId3" imgW="6826735" imgH="3143300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492375"/>
                        <a:ext cx="7848600" cy="3725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70776" cy="6524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3200" dirty="0" smtClean="0">
                <a:ea typeface="+mj-ea"/>
              </a:rPr>
              <a:t>Финансијско извјештавање ИФ-ова </a:t>
            </a:r>
            <a:endParaRPr lang="sr-Latn-BA" sz="3200" dirty="0" smtClean="0">
              <a:ea typeface="+mj-ea"/>
            </a:endParaRPr>
          </a:p>
        </p:txBody>
      </p:sp>
      <p:sp>
        <p:nvSpPr>
          <p:cNvPr id="2052" name="Content Placeholder 2"/>
          <p:cNvSpPr>
            <a:spLocks noGrp="1"/>
          </p:cNvSpPr>
          <p:nvPr>
            <p:ph idx="1"/>
          </p:nvPr>
        </p:nvSpPr>
        <p:spPr>
          <a:xfrm>
            <a:off x="684213" y="1643063"/>
            <a:ext cx="8174037" cy="4681537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en-US" sz="20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Примјер (наставак)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б Књижење  30.06.2013.години  </a:t>
            </a:r>
          </a:p>
          <a:p>
            <a:pPr eaLnBrk="1" hangingPunct="1">
              <a:buFont typeface="Wingdings 2" charset="0"/>
              <a:buNone/>
            </a:pPr>
            <a:endParaRPr lang="en-US" sz="2000">
              <a:latin typeface="Franklin Gothic Book" charset="0"/>
            </a:endParaRPr>
          </a:p>
          <a:p>
            <a:pPr eaLnBrk="1" hangingPunct="1">
              <a:buFont typeface="Wingdings 2" charset="0"/>
              <a:buNone/>
            </a:pPr>
            <a:endParaRPr lang="en-US" sz="2000">
              <a:latin typeface="Franklin Gothic Book" charset="0"/>
            </a:endParaRP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971550" y="2420938"/>
          <a:ext cx="7713663" cy="372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3" imgW="6521427" imgH="3143660" progId="Word.Document.12">
                  <p:embed/>
                </p:oleObj>
              </mc:Choice>
              <mc:Fallback>
                <p:oleObj name="Document" r:id="rId3" imgW="6521427" imgH="3143660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420938"/>
                        <a:ext cx="7713663" cy="3725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11188" y="188640"/>
            <a:ext cx="8353425" cy="79243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2800" dirty="0" smtClean="0">
                <a:ea typeface="+mj-ea"/>
                <a:cs typeface="Arial" pitchFamily="34" charset="0"/>
              </a:rPr>
              <a:t>Напомене уз финансијске извјештаје ИФ</a:t>
            </a:r>
            <a:r>
              <a:rPr lang="sr-Cyrl-BA" sz="2800" dirty="0" smtClean="0">
                <a:ea typeface="+mj-ea"/>
              </a:rPr>
              <a:t>-ова</a:t>
            </a:r>
            <a:endParaRPr lang="en-US" sz="2800" dirty="0" smtClean="0">
              <a:ea typeface="+mj-ea"/>
              <a:cs typeface="Arial" pitchFamily="34" charset="0"/>
            </a:endParaRPr>
          </a:p>
        </p:txBody>
      </p:sp>
      <p:sp>
        <p:nvSpPr>
          <p:cNvPr id="32771" name="Content Placeholder 3"/>
          <p:cNvSpPr>
            <a:spLocks noGrp="1"/>
          </p:cNvSpPr>
          <p:nvPr>
            <p:ph idx="1"/>
          </p:nvPr>
        </p:nvSpPr>
        <p:spPr>
          <a:xfrm>
            <a:off x="539750" y="1196975"/>
            <a:ext cx="7777163" cy="5127625"/>
          </a:xfrm>
        </p:spPr>
        <p:txBody>
          <a:bodyPr/>
          <a:lstStyle/>
          <a:p>
            <a:pPr eaLnBrk="1" hangingPunct="1"/>
            <a:endParaRPr lang="sr-Cyrl-CS" sz="2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/>
            <a:r>
              <a:rPr lang="sr-Cyrl-CS" sz="2800">
                <a:solidFill>
                  <a:srgbClr val="03495C"/>
                </a:solidFill>
                <a:latin typeface="Franklin Gothic Book" charset="0"/>
                <a:cs typeface="Arial" charset="0"/>
              </a:rPr>
              <a:t>Рачуноводствене политике</a:t>
            </a:r>
          </a:p>
          <a:p>
            <a:pPr eaLnBrk="1" hangingPunct="1"/>
            <a:r>
              <a:rPr lang="sr-Cyrl-CS" sz="2800">
                <a:solidFill>
                  <a:srgbClr val="03495C"/>
                </a:solidFill>
                <a:latin typeface="Franklin Gothic Book" charset="0"/>
                <a:cs typeface="Arial" charset="0"/>
              </a:rPr>
              <a:t>Обавеза сачињавања напомена уз полугодишње финансијске извјештаје нормативно је регулиса </a:t>
            </a:r>
            <a:endParaRPr lang="sr-Latn-CS" sz="2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1" eaLnBrk="1" hangingPunct="1">
              <a:buFont typeface="Wingdings 2" charset="0"/>
              <a:buNone/>
            </a:pPr>
            <a:r>
              <a:rPr lang="sr-Latn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- 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члан 4.</a:t>
            </a:r>
            <a:r>
              <a:rPr lang="sr-Latn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 i 18.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 Закона о рачуноводству и ревизији</a:t>
            </a:r>
          </a:p>
          <a:p>
            <a:pPr eaLnBrk="1" hangingPunct="1"/>
            <a:r>
              <a:rPr lang="sr-Cyrl-CS" sz="28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Примјена нормативно   усвојених рачуноводствених политика</a:t>
            </a:r>
          </a:p>
          <a:p>
            <a:pPr eaLnBrk="1" hangingPunct="1"/>
            <a:r>
              <a:rPr lang="sr-Cyrl-CS" sz="28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Промјена рачуноводствених политика 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11188" y="188640"/>
            <a:ext cx="8353425" cy="79243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2800" dirty="0" smtClean="0">
                <a:ea typeface="+mj-ea"/>
                <a:cs typeface="Arial" pitchFamily="34" charset="0"/>
              </a:rPr>
              <a:t>Напомене уз финансијске извјештаје ИФ</a:t>
            </a:r>
            <a:r>
              <a:rPr lang="sr-Cyrl-BA" sz="2800" dirty="0" smtClean="0">
                <a:ea typeface="+mj-ea"/>
              </a:rPr>
              <a:t>-ова</a:t>
            </a:r>
            <a:endParaRPr lang="en-US" sz="2800" dirty="0" smtClean="0">
              <a:ea typeface="+mj-ea"/>
              <a:cs typeface="Arial" pitchFamily="34" charset="0"/>
            </a:endParaRPr>
          </a:p>
        </p:txBody>
      </p:sp>
      <p:sp>
        <p:nvSpPr>
          <p:cNvPr id="33795" name="Content Placeholder 3"/>
          <p:cNvSpPr>
            <a:spLocks noGrp="1"/>
          </p:cNvSpPr>
          <p:nvPr>
            <p:ph idx="1"/>
          </p:nvPr>
        </p:nvSpPr>
        <p:spPr>
          <a:xfrm>
            <a:off x="539750" y="1196975"/>
            <a:ext cx="7777163" cy="5127625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en-US" sz="20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Обавеза сачињавања напомена/забиљешки уз </a:t>
            </a:r>
            <a:r>
              <a:rPr lang="sr-Cyrl-CS" sz="20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полугодишње</a:t>
            </a:r>
            <a:r>
              <a:rPr lang="sr-Latn-CS" sz="20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en-US" sz="20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ФИ</a:t>
            </a:r>
            <a:r>
              <a:rPr lang="sr-Latn-CS" sz="20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регулисана је чланом 1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8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. став (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3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) тачка д) Закона о рачуноводству и ревизији 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endParaRPr lang="en-US" sz="2000" u="sng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en-US" sz="20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Садржај објављивања у напоменама уз ФИ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</a:p>
          <a:p>
            <a:pPr eaLnBrk="1" hangingPunct="1">
              <a:buFont typeface="Wingdings 2" charset="0"/>
              <a:buNone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дефинисана је МРС и МСФИ </a:t>
            </a:r>
          </a:p>
          <a:p>
            <a:pPr eaLnBrk="1" hangingPunct="1">
              <a:buFont typeface="Wingdings" charset="0"/>
              <a:buChar char="Ø"/>
            </a:pPr>
            <a:r>
              <a:rPr lang="en-US" sz="2000" b="1">
                <a:solidFill>
                  <a:srgbClr val="FF0000"/>
                </a:solidFill>
                <a:latin typeface="Franklin Gothic Book" charset="0"/>
                <a:cs typeface="Arial" charset="0"/>
              </a:rPr>
              <a:t>Према МРС –</a:t>
            </a:r>
            <a:r>
              <a:rPr lang="sr-Latn-CS" sz="2000" b="1">
                <a:solidFill>
                  <a:srgbClr val="FF0000"/>
                </a:solidFill>
                <a:latin typeface="Franklin Gothic Book" charset="0"/>
                <a:cs typeface="Arial" charset="0"/>
              </a:rPr>
              <a:t>34</a:t>
            </a:r>
            <a:r>
              <a:rPr lang="sr-Cyrl-CS" sz="2000" b="1">
                <a:solidFill>
                  <a:srgbClr val="FF0000"/>
                </a:solidFill>
                <a:latin typeface="Franklin Gothic Book" charset="0"/>
                <a:cs typeface="Arial" charset="0"/>
              </a:rPr>
              <a:t> </a:t>
            </a:r>
            <a:r>
              <a:rPr lang="sr-Cyrl-CS" sz="2000">
                <a:solidFill>
                  <a:srgbClr val="FF0000"/>
                </a:solidFill>
                <a:latin typeface="Franklin Gothic Book" charset="0"/>
                <a:cs typeface="Arial" charset="0"/>
              </a:rPr>
              <a:t>(параграф 15-18) објављују се </a:t>
            </a:r>
            <a:r>
              <a:rPr lang="sr-Cyrl-CS" sz="2000" u="sng">
                <a:solidFill>
                  <a:srgbClr val="FF0000"/>
                </a:solidFill>
                <a:latin typeface="Franklin Gothic Book" charset="0"/>
                <a:cs typeface="Arial" charset="0"/>
              </a:rPr>
              <a:t>Одабране објашњавајуће напомене  уз полугодишње извјештаје</a:t>
            </a:r>
            <a:endParaRPr lang="en-US" sz="2000" u="sng">
              <a:solidFill>
                <a:srgbClr val="FF0000"/>
              </a:solidFill>
              <a:latin typeface="Franklin Gothic Book" charset="0"/>
              <a:cs typeface="Arial" charset="0"/>
            </a:endParaRPr>
          </a:p>
          <a:p>
            <a:pPr lvl="1" eaLnBrk="1" hangingPunct="1">
              <a:buFont typeface="Wingdings" charset="0"/>
              <a:buChar char="§"/>
            </a:pPr>
            <a:r>
              <a:rPr lang="en-US" sz="2000">
                <a:latin typeface="Franklin Gothic Book" charset="0"/>
              </a:rPr>
              <a:t>об</a:t>
            </a:r>
            <a:r>
              <a:rPr lang="sr-Cyrl-CS" sz="2000">
                <a:latin typeface="Franklin Gothic Book" charset="0"/>
              </a:rPr>
              <a:t>ј</a:t>
            </a:r>
            <a:r>
              <a:rPr lang="en-US" sz="2000">
                <a:latin typeface="Franklin Gothic Book" charset="0"/>
              </a:rPr>
              <a:t>елодањује </a:t>
            </a:r>
            <a:r>
              <a:rPr lang="sr-Cyrl-CS" sz="2000">
                <a:latin typeface="Franklin Gothic Book" charset="0"/>
              </a:rPr>
              <a:t> се </a:t>
            </a:r>
            <a:r>
              <a:rPr lang="en-US" sz="2000">
                <a:latin typeface="Franklin Gothic Book" charset="0"/>
              </a:rPr>
              <a:t>сваки догађај или трансакциј</a:t>
            </a:r>
            <a:r>
              <a:rPr lang="sr-Cyrl-CS" sz="2000">
                <a:latin typeface="Franklin Gothic Book" charset="0"/>
              </a:rPr>
              <a:t>а</a:t>
            </a:r>
            <a:r>
              <a:rPr lang="en-US" sz="2000">
                <a:latin typeface="Franklin Gothic Book" charset="0"/>
              </a:rPr>
              <a:t> која је материјално значајна за разумевање текућег међупериода</a:t>
            </a:r>
          </a:p>
          <a:p>
            <a:pPr lvl="1" eaLnBrk="1" hangingPunct="1">
              <a:buFont typeface="Wingdings" charset="0"/>
              <a:buChar char="§"/>
            </a:pPr>
            <a:r>
              <a:rPr lang="en-US" sz="2000">
                <a:latin typeface="Franklin Gothic Book" charset="0"/>
              </a:rPr>
              <a:t>објашњења догађаја и трансакција који су значајни за разумевање промјена финансијске позиције и перформанси ентитета у односу на датум последњег годишњег извештавања</a:t>
            </a:r>
            <a:r>
              <a:rPr lang="sr-Cyrl-CS" sz="2000">
                <a:latin typeface="Franklin Gothic Book" charset="0"/>
              </a:rPr>
              <a:t>.</a:t>
            </a:r>
          </a:p>
          <a:p>
            <a:pPr>
              <a:buFont typeface="Wingdings" charset="0"/>
              <a:buChar char="§"/>
            </a:pPr>
            <a:r>
              <a:rPr lang="en-US" sz="2000">
                <a:latin typeface="Franklin Gothic Book" charset="0"/>
              </a:rPr>
              <a:t>Појединачни Стандарди и тумачења дају упутство у вези са</a:t>
            </a:r>
          </a:p>
          <a:p>
            <a:pPr>
              <a:buFont typeface="Wingdings 2" charset="0"/>
              <a:buNone/>
            </a:pPr>
            <a:r>
              <a:rPr lang="en-US" sz="2000">
                <a:latin typeface="Franklin Gothic Book" charset="0"/>
              </a:rPr>
              <a:t>обелодањивањем</a:t>
            </a:r>
          </a:p>
          <a:p>
            <a:pPr lvl="1" eaLnBrk="1" hangingPunct="1">
              <a:buFont typeface="Wingdings" charset="0"/>
              <a:buChar char="§"/>
            </a:pP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8280400" cy="863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2800" dirty="0" smtClean="0">
                <a:ea typeface="+mj-ea"/>
                <a:cs typeface="Arial" pitchFamily="34" charset="0"/>
              </a:rPr>
              <a:t>Напомене уз финансијске извјештаје ИФ</a:t>
            </a:r>
            <a:endParaRPr lang="en-US" sz="2800" dirty="0" smtClean="0">
              <a:ea typeface="+mj-ea"/>
              <a:cs typeface="Arial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55650" y="981075"/>
            <a:ext cx="7848600" cy="5414963"/>
          </a:xfrm>
        </p:spPr>
        <p:txBody>
          <a:bodyPr/>
          <a:lstStyle/>
          <a:p>
            <a:pPr marL="419100" indent="-382588" eaLnBrk="1" hangingPunct="1">
              <a:buFont typeface="Wingdings 2" charset="0"/>
              <a:buNone/>
            </a:pPr>
            <a:endParaRPr lang="en-US" sz="2000" b="1" u="sng">
              <a:solidFill>
                <a:schemeClr val="accent2"/>
              </a:solidFill>
              <a:latin typeface="Franklin Gothic Medium" charset="0"/>
              <a:cs typeface="Arial" charset="0"/>
            </a:endParaRPr>
          </a:p>
          <a:p>
            <a:pPr marL="419100" indent="-382588" eaLnBrk="1" hangingPunct="1">
              <a:buFont typeface="Wingdings 2" charset="0"/>
              <a:buNone/>
            </a:pPr>
            <a:endParaRPr lang="en-US" sz="1900" u="sng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algn="just" eaLnBrk="1" hangingPunct="1">
              <a:buFont typeface="Wingdings 2" charset="0"/>
              <a:buNone/>
            </a:pPr>
            <a:r>
              <a:rPr lang="en-US" sz="19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Остала објелодањивања  према захтјевима:</a:t>
            </a:r>
          </a:p>
          <a:p>
            <a:pPr marL="419100" indent="-382588" algn="just" eaLnBrk="1" hangingPunct="1">
              <a:buFont typeface="Wingdings" charset="0"/>
              <a:buChar char="q"/>
            </a:pPr>
            <a:r>
              <a:rPr lang="en-US" sz="19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 према МСФИ -7 и МРС - 39 , </a:t>
            </a:r>
          </a:p>
          <a:p>
            <a:pPr marL="722313" lvl="1" indent="-273050" algn="just" eaLnBrk="1" hangingPunct="1">
              <a:buFont typeface="Wingdings" charset="0"/>
              <a:buChar char="ü"/>
            </a:pPr>
            <a:r>
              <a:rPr lang="sr-Cyrl-CS" sz="2200">
                <a:solidFill>
                  <a:srgbClr val="03495C"/>
                </a:solidFill>
                <a:latin typeface="Franklin Gothic Book" charset="0"/>
                <a:cs typeface="Arial" charset="0"/>
              </a:rPr>
              <a:t>Критеријуме класификација средстава по фер вриједности кроз биланс успјеха и финансијска средства расположива за продају</a:t>
            </a:r>
          </a:p>
          <a:p>
            <a:pPr marL="722313" lvl="1" indent="-273050" algn="just" eaLnBrk="1" hangingPunct="1">
              <a:buFont typeface="Wingdings" charset="0"/>
              <a:buChar char="ü"/>
            </a:pPr>
            <a:r>
              <a:rPr lang="sr-Cyrl-CS" sz="2200">
                <a:solidFill>
                  <a:srgbClr val="03495C"/>
                </a:solidFill>
                <a:latin typeface="Franklin Gothic Book" charset="0"/>
                <a:cs typeface="Arial" charset="0"/>
              </a:rPr>
              <a:t>Критеријум за класификацију средстава послије почетног признавања,</a:t>
            </a:r>
          </a:p>
          <a:p>
            <a:pPr marL="722313" lvl="1" indent="-273050" algn="just" eaLnBrk="1" hangingPunct="1">
              <a:buFont typeface="Wingdings" charset="0"/>
              <a:buChar char="ü"/>
            </a:pPr>
            <a:r>
              <a:rPr lang="sr-Cyrl-CS" sz="2200">
                <a:solidFill>
                  <a:srgbClr val="03495C"/>
                </a:solidFill>
                <a:latin typeface="Franklin Gothic Book" charset="0"/>
                <a:cs typeface="Arial" charset="0"/>
              </a:rPr>
              <a:t>Критеријуме за утврђивање постојања објективних доказа  да се догодио губитак због обезвређења</a:t>
            </a:r>
          </a:p>
          <a:p>
            <a:pPr marL="419100" indent="-382588" eaLnBrk="1" hangingPunct="1">
              <a:buFont typeface="Wingdings" charset="0"/>
              <a:buChar char="ü"/>
            </a:pPr>
            <a:endParaRPr lang="en-US">
              <a:solidFill>
                <a:srgbClr val="00B0F0"/>
              </a:solidFill>
              <a:latin typeface="Franklin Gothic Book" charset="0"/>
              <a:cs typeface="Arial" charset="0"/>
            </a:endParaRPr>
          </a:p>
          <a:p>
            <a:pPr marL="419100" indent="-382588" eaLnBrk="1" hangingPunct="1">
              <a:buFont typeface="Wingdings 2" charset="0"/>
              <a:buNone/>
            </a:pPr>
            <a:endParaRPr lang="en-US">
              <a:solidFill>
                <a:srgbClr val="00B0F0"/>
              </a:solidFill>
              <a:latin typeface="Franklin Gothic Book" charset="0"/>
              <a:cs typeface="Arial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endParaRPr lang="en-US" sz="2800">
              <a:latin typeface="Franklin Gothic Book" charset="0"/>
              <a:cs typeface="Arial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endParaRPr lang="en-US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04250" cy="7207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3200" dirty="0" smtClean="0">
                <a:ea typeface="+mj-ea"/>
                <a:cs typeface="Arial" pitchFamily="34" charset="0"/>
              </a:rPr>
              <a:t>Напомене уз финансијске извјештаје ИФ</a:t>
            </a:r>
            <a:r>
              <a:rPr lang="sr-Cyrl-BA" sz="3200" dirty="0" smtClean="0">
                <a:ea typeface="+mj-ea"/>
              </a:rPr>
              <a:t>-ова</a:t>
            </a:r>
            <a:endParaRPr lang="en-US" sz="3200" dirty="0" smtClean="0">
              <a:ea typeface="+mj-ea"/>
              <a:cs typeface="Arial" pitchFamily="34" charset="0"/>
            </a:endParaRP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291513" cy="49117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charset="0"/>
              <a:buChar char="v"/>
            </a:pPr>
            <a:r>
              <a:rPr lang="en-US" sz="27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Објављивања везана за фер вриједност </a:t>
            </a:r>
            <a:r>
              <a:rPr lang="en-US" sz="2700">
                <a:solidFill>
                  <a:srgbClr val="03495C"/>
                </a:solidFill>
                <a:latin typeface="Franklin Gothic Book" charset="0"/>
                <a:cs typeface="Arial" charset="0"/>
              </a:rPr>
              <a:t>:</a:t>
            </a:r>
          </a:p>
          <a:p>
            <a:pPr marL="776288" lvl="2" algn="just" eaLnBrk="1" hangingPunct="1">
              <a:lnSpc>
                <a:spcPct val="80000"/>
              </a:lnSpc>
              <a:buFont typeface="Wingdings" charset="0"/>
              <a:buChar char="ü"/>
            </a:pPr>
            <a:r>
              <a:rPr lang="en-US" sz="16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Методе и претпоставке које се користе у одређивању фер вриједности за сваку групу финансијских средстава када се користе технике процјењивања</a:t>
            </a:r>
          </a:p>
          <a:p>
            <a:pPr marL="776288" lvl="2" algn="just" eaLnBrk="1" hangingPunct="1">
              <a:lnSpc>
                <a:spcPct val="80000"/>
              </a:lnSpc>
              <a:buFont typeface="Wingdings" charset="0"/>
              <a:buChar char="ü"/>
            </a:pPr>
            <a:r>
              <a:rPr lang="en-US" sz="1600">
                <a:solidFill>
                  <a:srgbClr val="03495C"/>
                </a:solidFill>
                <a:latin typeface="Franklin Gothic Book" charset="0"/>
                <a:cs typeface="Arial" charset="0"/>
              </a:rPr>
              <a:t>Укупан износ промјена у фер вриједности, процијењене кориштењем технике процјене који је признат у добитку или губитку периода.</a:t>
            </a:r>
          </a:p>
          <a:p>
            <a:pPr algn="just" eaLnBrk="1" hangingPunct="1">
              <a:lnSpc>
                <a:spcPct val="80000"/>
              </a:lnSpc>
              <a:buFont typeface="Wingdings" charset="0"/>
              <a:buChar char="v"/>
            </a:pPr>
            <a:endParaRPr lang="en-US" sz="2700" u="sng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charset="0"/>
              <a:buChar char="v"/>
            </a:pPr>
            <a:r>
              <a:rPr lang="en-US" sz="2700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Објављивања о ризицима</a:t>
            </a:r>
            <a:r>
              <a:rPr lang="en-US" sz="27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(</a:t>
            </a:r>
            <a:r>
              <a:rPr lang="ru-RU" sz="2000">
                <a:solidFill>
                  <a:srgbClr val="03495C"/>
                </a:solidFill>
                <a:latin typeface="Franklin Gothic Book" charset="0"/>
              </a:rPr>
              <a:t>регулисана је Законом о ИФ као МСФИ - 7 (параграфима 33.42))</a:t>
            </a:r>
            <a:endParaRPr lang="en-US" sz="27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Latn-CS" sz="2400">
                <a:solidFill>
                  <a:srgbClr val="03495C"/>
                </a:solidFill>
                <a:latin typeface="Franklin Gothic Book" charset="0"/>
              </a:rPr>
              <a:t>Ризик промјене цијена  финансијских инструмената (тржишни ризик);</a:t>
            </a:r>
            <a:endParaRPr lang="en-US" sz="2400">
              <a:solidFill>
                <a:srgbClr val="03495C"/>
              </a:solidFill>
              <a:latin typeface="Franklin Gothic Book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Latn-CS" sz="2400">
                <a:solidFill>
                  <a:srgbClr val="03495C"/>
                </a:solidFill>
                <a:latin typeface="Franklin Gothic Book" charset="0"/>
              </a:rPr>
              <a:t>Ризик промјене курса (валутни ризик);</a:t>
            </a:r>
            <a:endParaRPr lang="en-US" sz="2400">
              <a:solidFill>
                <a:srgbClr val="03495C"/>
              </a:solidFill>
              <a:latin typeface="Franklin Gothic Book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Latn-CS" sz="2400">
                <a:solidFill>
                  <a:srgbClr val="03495C"/>
                </a:solidFill>
                <a:latin typeface="Franklin Gothic Book" charset="0"/>
              </a:rPr>
              <a:t>Ризик ликвидности;</a:t>
            </a:r>
            <a:endParaRPr lang="en-US" sz="2400">
              <a:solidFill>
                <a:srgbClr val="03495C"/>
              </a:solidFill>
              <a:latin typeface="Franklin Gothic Book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Latn-CS" sz="2400">
                <a:solidFill>
                  <a:srgbClr val="03495C"/>
                </a:solidFill>
                <a:latin typeface="Franklin Gothic Book" charset="0"/>
              </a:rPr>
              <a:t>Ризик промјене пореских прописа;</a:t>
            </a:r>
            <a:endParaRPr lang="en-US" sz="2400">
              <a:solidFill>
                <a:srgbClr val="03495C"/>
              </a:solidFill>
              <a:latin typeface="Franklin Gothic Book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Latn-CS" sz="2400">
                <a:solidFill>
                  <a:srgbClr val="03495C"/>
                </a:solidFill>
                <a:latin typeface="Franklin Gothic Book" charset="0"/>
              </a:rPr>
              <a:t>Промјена нето вриједности имовине Фонда.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</a:rPr>
              <a:t>..</a:t>
            </a:r>
            <a:endParaRPr lang="en-US" sz="2400">
              <a:solidFill>
                <a:srgbClr val="03495C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755650" y="500063"/>
            <a:ext cx="7902575" cy="574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dirty="0" smtClean="0">
                <a:ea typeface="+mj-ea"/>
                <a:cs typeface="Arial" pitchFamily="34" charset="0"/>
              </a:rPr>
              <a:t>Финансијско извјештавања</a:t>
            </a:r>
            <a:r>
              <a:rPr lang="en-US" dirty="0" smtClean="0">
                <a:ea typeface="+mj-ea"/>
                <a:cs typeface="Arial" pitchFamily="34" charset="0"/>
              </a:rPr>
              <a:t> </a:t>
            </a:r>
            <a:r>
              <a:rPr lang="sr-Cyrl-BA" dirty="0" smtClean="0">
                <a:ea typeface="+mj-ea"/>
                <a:cs typeface="Arial" pitchFamily="34" charset="0"/>
              </a:rPr>
              <a:t>ИФ</a:t>
            </a:r>
            <a:r>
              <a:rPr lang="sr-Cyrl-BA" dirty="0" smtClean="0">
                <a:ea typeface="+mj-ea"/>
              </a:rPr>
              <a:t>-ова</a:t>
            </a:r>
            <a:endParaRPr lang="en-US" dirty="0" smtClean="0">
              <a:ea typeface="+mj-ea"/>
              <a:cs typeface="Arial" pitchFamily="34" charset="0"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684213" y="1628775"/>
            <a:ext cx="7632700" cy="4676775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sr-Cyrl-CS" sz="26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Достављање и објављивање основних ФИ:</a:t>
            </a:r>
          </a:p>
          <a:p>
            <a:pPr algn="just" eaLnBrk="1" hangingPunct="1"/>
            <a:r>
              <a:rPr lang="ru-RU" sz="26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Према члану 3. став 1) Закона о рачуноводству и ревизији, примјењује се и на </a:t>
            </a:r>
            <a:r>
              <a:rPr lang="ru-RU" sz="26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инвестиционе фондове.</a:t>
            </a:r>
          </a:p>
          <a:p>
            <a:pPr algn="just" eaLnBrk="1" hangingPunct="1">
              <a:buFontTx/>
              <a:buChar char="-"/>
            </a:pPr>
            <a:r>
              <a:rPr lang="ru-RU" sz="26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 наведене одредбе закона произилази да је обавеза и </a:t>
            </a:r>
            <a:r>
              <a:rPr lang="ru-RU" sz="26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отворених инвестиционих </a:t>
            </a:r>
            <a:r>
              <a:rPr lang="ru-RU" sz="2600">
                <a:solidFill>
                  <a:srgbClr val="03495C"/>
                </a:solidFill>
                <a:latin typeface="Franklin Gothic Book" charset="0"/>
                <a:cs typeface="Arial" charset="0"/>
              </a:rPr>
              <a:t>фондова, иако немају својство правног лица, да сачињавају и достављају финансијске извјештаје надлежној институцији (АПИФ).</a:t>
            </a:r>
            <a:r>
              <a:rPr lang="en-US" sz="26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endParaRPr lang="sr-Latn-CS" sz="26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Tx/>
              <a:buChar char="-"/>
            </a:pPr>
            <a:endParaRPr lang="en-US" sz="2000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531100" cy="6524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 smtClean="0">
                <a:ea typeface="+mj-ea"/>
              </a:rPr>
              <a:t>Полугодишње  ФИНАНСИЈСКО                       </a:t>
            </a:r>
            <a:r>
              <a:rPr lang="sr-Cyrl-BA" sz="2800" dirty="0" smtClean="0">
                <a:ea typeface="+mj-ea"/>
              </a:rPr>
              <a:t>Извјештавање </a:t>
            </a:r>
            <a:endParaRPr lang="sr-Latn-BA" sz="2800" dirty="0" smtClean="0">
              <a:ea typeface="+mj-ea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 eaLnBrk="1" hangingPunct="1">
              <a:buFont typeface="Wingdings 2" charset="0"/>
              <a:buChar char=""/>
            </a:pPr>
            <a:r>
              <a:rPr lang="ru-RU" sz="2800">
                <a:solidFill>
                  <a:srgbClr val="03495C"/>
                </a:solidFill>
                <a:latin typeface="Franklin Gothic Book" charset="0"/>
              </a:rPr>
              <a:t>Извјештавање </a:t>
            </a:r>
            <a:r>
              <a:rPr lang="en-US" sz="2800">
                <a:solidFill>
                  <a:srgbClr val="03495C"/>
                </a:solidFill>
                <a:latin typeface="Franklin Gothic Book" charset="0"/>
              </a:rPr>
              <a:t>инвестиционих</a:t>
            </a:r>
            <a:r>
              <a:rPr lang="ru-RU" sz="2800">
                <a:solidFill>
                  <a:srgbClr val="03495C"/>
                </a:solidFill>
                <a:latin typeface="Franklin Gothic Book" charset="0"/>
              </a:rPr>
              <a:t> фондова,</a:t>
            </a:r>
          </a:p>
          <a:p>
            <a:pPr marL="514350" indent="-514350" algn="just" eaLnBrk="1" hangingPunct="1">
              <a:buFont typeface="Wingdings 2" charset="0"/>
              <a:buChar char=""/>
            </a:pPr>
            <a:r>
              <a:rPr lang="ru-RU" sz="2800">
                <a:solidFill>
                  <a:srgbClr val="03495C"/>
                </a:solidFill>
                <a:latin typeface="Franklin Gothic Book" charset="0"/>
              </a:rPr>
              <a:t>Извјештавање друштава за управљање инвестиционим фондовима</a:t>
            </a:r>
            <a:endParaRPr lang="en-US" sz="2800">
              <a:solidFill>
                <a:srgbClr val="03495C"/>
              </a:solidFill>
              <a:latin typeface="Franklin Gothic Book" charset="0"/>
            </a:endParaRPr>
          </a:p>
          <a:p>
            <a:pPr marL="514350" indent="-514350" algn="just" eaLnBrk="1" hangingPunct="1">
              <a:buFont typeface="Wingdings 2" charset="0"/>
              <a:buChar char=""/>
            </a:pPr>
            <a:r>
              <a:rPr lang="ru-RU" sz="2800">
                <a:solidFill>
                  <a:srgbClr val="03495C"/>
                </a:solidFill>
                <a:latin typeface="Franklin Gothic Book" charset="0"/>
              </a:rPr>
              <a:t>Извјештавање берзанских посредника,</a:t>
            </a:r>
            <a:endParaRPr lang="en-US" sz="2800">
              <a:solidFill>
                <a:srgbClr val="03495C"/>
              </a:solidFill>
              <a:latin typeface="Franklin Gothic Book" charset="0"/>
            </a:endParaRPr>
          </a:p>
          <a:p>
            <a:pPr marL="514350" indent="-514350" algn="just" eaLnBrk="1" hangingPunct="1">
              <a:buFont typeface="Wingdings 2" charset="0"/>
              <a:buChar char=""/>
            </a:pPr>
            <a:r>
              <a:rPr lang="ru-RU" sz="2800">
                <a:solidFill>
                  <a:srgbClr val="03495C"/>
                </a:solidFill>
                <a:latin typeface="Franklin Gothic Book" charset="0"/>
              </a:rPr>
              <a:t>Извјештавање </a:t>
            </a:r>
            <a:r>
              <a:rPr lang="en-US" sz="2800">
                <a:solidFill>
                  <a:srgbClr val="03495C"/>
                </a:solidFill>
                <a:latin typeface="Franklin Gothic Book" charset="0"/>
              </a:rPr>
              <a:t>кастоди</a:t>
            </a:r>
            <a:r>
              <a:rPr lang="ru-RU" sz="2800">
                <a:solidFill>
                  <a:srgbClr val="03495C"/>
                </a:solidFill>
                <a:latin typeface="Franklin Gothic Book" charset="0"/>
              </a:rPr>
              <a:t> банака,</a:t>
            </a:r>
            <a:endParaRPr lang="en-US" sz="2800">
              <a:solidFill>
                <a:srgbClr val="03495C"/>
              </a:solidFill>
              <a:latin typeface="Franklin Gothic Book" charset="0"/>
            </a:endParaRPr>
          </a:p>
          <a:p>
            <a:pPr marL="514350" indent="-514350" algn="just" eaLnBrk="1" hangingPunct="1">
              <a:buFont typeface="Wingdings 2" charset="0"/>
              <a:buChar char=""/>
            </a:pPr>
            <a:r>
              <a:rPr lang="ru-RU" sz="2800">
                <a:solidFill>
                  <a:srgbClr val="03495C"/>
                </a:solidFill>
                <a:latin typeface="Franklin Gothic Book" charset="0"/>
              </a:rPr>
              <a:t>Извјештавање берзе,</a:t>
            </a:r>
          </a:p>
          <a:p>
            <a:pPr marL="514350" indent="-514350" algn="just" eaLnBrk="1" hangingPunct="1">
              <a:buFont typeface="Wingdings 2" charset="0"/>
              <a:buChar char=""/>
            </a:pPr>
            <a:r>
              <a:rPr lang="ru-RU" sz="2800">
                <a:solidFill>
                  <a:srgbClr val="03495C"/>
                </a:solidFill>
                <a:latin typeface="Franklin Gothic Book" charset="0"/>
              </a:rPr>
              <a:t>Централног регистра хартија од вриједности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6477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3200" dirty="0" smtClean="0">
                <a:solidFill>
                  <a:srgbClr val="03495C"/>
                </a:solidFill>
                <a:ea typeface="+mj-ea"/>
                <a:cs typeface="Arial" pitchFamily="34" charset="0"/>
              </a:rPr>
              <a:t>Повезана лица</a:t>
            </a:r>
            <a:endParaRPr lang="en-US" sz="3200" dirty="0" smtClean="0">
              <a:solidFill>
                <a:srgbClr val="03495C"/>
              </a:solidFill>
              <a:ea typeface="+mj-ea"/>
              <a:cs typeface="Arial" pitchFamily="34" charset="0"/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11188" y="1125538"/>
            <a:ext cx="8318500" cy="5199062"/>
          </a:xfrm>
        </p:spPr>
        <p:txBody>
          <a:bodyPr/>
          <a:lstStyle/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sr-Cyrl-CS" sz="1400" b="1">
                <a:solidFill>
                  <a:srgbClr val="03495C"/>
                </a:solidFill>
                <a:latin typeface="Franklin Gothic Medium" charset="0"/>
              </a:rPr>
              <a:t>Члан 2. Закона о инвестиционим фондовима</a:t>
            </a:r>
            <a:endParaRPr lang="en-US" sz="14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1400" b="1">
                <a:solidFill>
                  <a:srgbClr val="03495C"/>
                </a:solidFill>
                <a:latin typeface="Franklin Gothic Medium" charset="0"/>
              </a:rPr>
              <a:t>„Повезано лице” </a:t>
            </a:r>
            <a:r>
              <a:rPr lang="en-US" sz="1400">
                <a:solidFill>
                  <a:srgbClr val="03495C"/>
                </a:solidFill>
                <a:latin typeface="Franklin Gothic Medium" charset="0"/>
              </a:rPr>
              <a:t>у односу на одређено правно или физичко лице (у даљем тексту: субјект), у смислу овог закона је: </a:t>
            </a: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1400">
                <a:solidFill>
                  <a:srgbClr val="03495C"/>
                </a:solidFill>
                <a:latin typeface="Franklin Gothic Medium" charset="0"/>
              </a:rPr>
              <a:t>a) акционар или група акционара који дјелују заједнички, односно власник пословног удјела или група власника пословних удјела који дјелују заједнички, а посједују више од 10% акција или удјела у основном капиталу друштва или који, иако посједују мањи проценат од наведеног, могу утицати, директно или индиректно, на одлуке које доноси такав субјект, </a:t>
            </a: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1400">
                <a:solidFill>
                  <a:srgbClr val="03495C"/>
                </a:solidFill>
                <a:latin typeface="Franklin Gothic Medium" charset="0"/>
              </a:rPr>
              <a:t>б) сваки субјект у којем први субјект посједује, директно или индиректно, више од 10% акција или удјела у основном капиталу друштва или који, иако посједује мањи проценат од назначеног, може утицати директно или индиректно на одлуке које доноси такав субјект, </a:t>
            </a: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1400">
                <a:solidFill>
                  <a:srgbClr val="03495C"/>
                </a:solidFill>
                <a:latin typeface="Franklin Gothic Medium" charset="0"/>
              </a:rPr>
              <a:t>в) свако физичко лице или лица која могу, директно или индиректно, утицати на одлуке субјекта, а нарочито: </a:t>
            </a: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1400">
                <a:solidFill>
                  <a:srgbClr val="03495C"/>
                </a:solidFill>
                <a:latin typeface="Franklin Gothic Medium" charset="0"/>
              </a:rPr>
              <a:t>1) чланови уже породице (брачни супружник или лице са којим живи у ванбрачној заједници, дјеца или усвојена дјеца и лица која су под старатељством тог лица), </a:t>
            </a: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1400">
                <a:solidFill>
                  <a:srgbClr val="03495C"/>
                </a:solidFill>
                <a:latin typeface="Franklin Gothic Medium" charset="0"/>
              </a:rPr>
              <a:t>2) чланови управе или надзорног одбора и чланови уже породице тих лица, или </a:t>
            </a: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1400">
                <a:solidFill>
                  <a:srgbClr val="03495C"/>
                </a:solidFill>
                <a:latin typeface="Franklin Gothic Medium" charset="0"/>
              </a:rPr>
              <a:t>3) лица запослена на основу уговора о раду са посебним условима склопљеног са субјектом у којем су запослена као и чланови уже породице тих лица</a:t>
            </a:r>
            <a:r>
              <a:rPr lang="sr-Cyrl-CS" sz="1400">
                <a:solidFill>
                  <a:srgbClr val="03495C"/>
                </a:solidFill>
                <a:latin typeface="Franklin Gothic Medium" charset="0"/>
              </a:rPr>
              <a:t>.</a:t>
            </a:r>
            <a:endParaRPr lang="en-US" sz="14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1400">
                <a:solidFill>
                  <a:srgbClr val="03495C"/>
                </a:solidFill>
                <a:latin typeface="Franklin Gothic Medium" charset="0"/>
              </a:rPr>
              <a:t> </a:t>
            </a:r>
            <a:r>
              <a:rPr lang="en-US" sz="1400" b="1">
                <a:solidFill>
                  <a:srgbClr val="03495C"/>
                </a:solidFill>
                <a:latin typeface="Franklin Gothic Medium" charset="0"/>
              </a:rPr>
              <a:t>„Повезанa лица фонда” </a:t>
            </a:r>
            <a:r>
              <a:rPr lang="en-US" sz="1400">
                <a:solidFill>
                  <a:srgbClr val="03495C"/>
                </a:solidFill>
                <a:latin typeface="Franklin Gothic Medium" charset="0"/>
              </a:rPr>
              <a:t>су друштво за управљање, банка депозитар, адвокат односно адвокатска канцеларија, ревизор и порески савјетник који се налазе у уговорном односу по основу пружања услуга фонду, као и свако друго лице које је у претходне двије календарске године закључило уговор о обављању услуга за потребе фонда</a:t>
            </a:r>
            <a:r>
              <a:rPr lang="sr-Cyrl-CS" sz="1400">
                <a:solidFill>
                  <a:srgbClr val="03495C"/>
                </a:solidFill>
                <a:latin typeface="Franklin Gothic Medium" charset="0"/>
              </a:rPr>
              <a:t>.</a:t>
            </a:r>
            <a:endParaRPr lang="en-US" sz="14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endParaRPr lang="en-US" sz="14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Char char=""/>
            </a:pPr>
            <a:r>
              <a:rPr lang="en-US" sz="1400" b="1">
                <a:solidFill>
                  <a:srgbClr val="03495C"/>
                </a:solidFill>
                <a:latin typeface="Franklin Gothic Medium" charset="0"/>
              </a:rPr>
              <a:t>ИЗВЈЕШТАЈ О ТРАНСАКЦИЈАМА СА ПОВЕЗАНИМ ЛИЦИМА</a:t>
            </a:r>
            <a:endParaRPr lang="en-US" sz="1400" b="1">
              <a:solidFill>
                <a:srgbClr val="03495C"/>
              </a:solidFill>
              <a:latin typeface="Franklin Gothic Book" charset="0"/>
            </a:endParaRPr>
          </a:p>
        </p:txBody>
      </p:sp>
      <p:sp>
        <p:nvSpPr>
          <p:cNvPr id="37892" name="Content Placeholder 2"/>
          <p:cNvSpPr txBox="1">
            <a:spLocks/>
          </p:cNvSpPr>
          <p:nvPr/>
        </p:nvSpPr>
        <p:spPr bwMode="auto">
          <a:xfrm>
            <a:off x="357188" y="1643063"/>
            <a:ext cx="8218487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30250" indent="-2730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Char char=""/>
            </a:pPr>
            <a:endParaRPr lang="en-US" sz="2600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42275" cy="785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200" dirty="0" smtClean="0">
                <a:ea typeface="+mj-ea"/>
                <a:cs typeface="Arial" pitchFamily="34" charset="0"/>
              </a:rPr>
              <a:t>Посебни извјештаји ИФ</a:t>
            </a:r>
            <a:r>
              <a:rPr lang="sr-Cyrl-BA" sz="3200" dirty="0" smtClean="0">
                <a:ea typeface="+mj-ea"/>
              </a:rPr>
              <a:t>-ова</a:t>
            </a:r>
            <a:endParaRPr lang="bs-Latn-BA" sz="3200" dirty="0" smtClean="0">
              <a:solidFill>
                <a:srgbClr val="0070C0"/>
              </a:solidFill>
              <a:ea typeface="+mj-ea"/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539750" y="1268413"/>
            <a:ext cx="8135938" cy="5056187"/>
          </a:xfrm>
        </p:spPr>
        <p:txBody>
          <a:bodyPr/>
          <a:lstStyle/>
          <a:p>
            <a:pPr marL="419100" indent="-382588" eaLnBrk="1" hangingPunct="1">
              <a:buFont typeface="Wingdings 2" charset="0"/>
              <a:buNone/>
            </a:pPr>
            <a:r>
              <a:rPr lang="en-US" sz="2800">
                <a:solidFill>
                  <a:srgbClr val="03495C"/>
                </a:solidFill>
                <a:latin typeface="Franklin Gothic Book" charset="0"/>
                <a:cs typeface="Arial" charset="0"/>
              </a:rPr>
              <a:t>Посебни извјештаји: </a:t>
            </a:r>
          </a:p>
          <a:p>
            <a:pPr marL="823913" lvl="1" indent="-457200" eaLnBrk="1" hangingPunct="1">
              <a:buFont typeface="Calibri" charset="0"/>
              <a:buAutoNum type="arabicPeriod"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начину вредновања имовине фонда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(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DU-F-NVI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</a:p>
          <a:p>
            <a:pPr marL="1096963" lvl="2" indent="-457200" algn="just" eaLnBrk="1" hangingPunct="1"/>
            <a:r>
              <a:rPr lang="sr-Cyrl-CS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Члан 16. Удјели у отвореним инвестиционим фондовима</a:t>
            </a:r>
            <a:r>
              <a:rPr lang="en-US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sr-Cyrl-CS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(</a:t>
            </a:r>
            <a:r>
              <a:rPr lang="ru-RU" sz="1200">
                <a:solidFill>
                  <a:srgbClr val="03495C"/>
                </a:solidFill>
                <a:latin typeface="Franklin Gothic Book" charset="0"/>
              </a:rPr>
              <a:t>Правилника о утврђивању вриједности имовине инвестиционог фонда и обрачуну нето вриједности имовине по удјелу или акцији инвестиционог фонда </a:t>
            </a:r>
            <a:r>
              <a:rPr lang="hr-HR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sr-Cyrl-CS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ru-RU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број 102/07</a:t>
            </a:r>
            <a:r>
              <a:rPr lang="en-US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, </a:t>
            </a:r>
            <a:r>
              <a:rPr lang="sr-Cyrl-CS" sz="1200">
                <a:solidFill>
                  <a:srgbClr val="03495C"/>
                </a:solidFill>
                <a:latin typeface="Franklin Gothic Book" charset="0"/>
                <a:cs typeface="Arial" charset="0"/>
              </a:rPr>
              <a:t>4/08, 23/10 и 120/12)</a:t>
            </a:r>
            <a:endParaRPr lang="en-US" sz="12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823913" lvl="1" indent="-457200" eaLnBrk="1" hangingPunct="1">
              <a:buFont typeface="Calibri" charset="0"/>
              <a:buAutoNum type="arabicPeriod"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обрачуну нето вриједности имовине по акцији (DU-F-ONVI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823913" lvl="1" indent="-457200" eaLnBrk="1" hangingPunct="1">
              <a:buFont typeface="Calibri" charset="0"/>
              <a:buAutoNum type="arabicPeriod"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висини трошкова који се наплаћују на терет имовине фонда 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(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DU-F-VT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823913" lvl="1" indent="-457200" eaLnBrk="1" hangingPunct="1">
              <a:buFont typeface="Calibri" charset="0"/>
              <a:buAutoNum type="arabicPeriod"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вриједности трансакција фонда обављеним путем појединачног БП и износу обрачунате камате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(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DU-F-VTR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823913" lvl="1" indent="-457200" eaLnBrk="1" hangingPunct="1">
              <a:buFont typeface="Calibri" charset="0"/>
              <a:buAutoNum type="arabicPeriod"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вриједности и цијени удјела/акције инвестиционог фонда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(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DU-F-NNC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3"/>
          <p:cNvSpPr>
            <a:spLocks noGrp="1"/>
          </p:cNvSpPr>
          <p:nvPr>
            <p:ph type="title"/>
          </p:nvPr>
        </p:nvSpPr>
        <p:spPr>
          <a:xfrm>
            <a:off x="611188" y="333375"/>
            <a:ext cx="7869237" cy="7239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 smtClean="0">
                <a:ea typeface="+mj-ea"/>
                <a:cs typeface="Arial" pitchFamily="34" charset="0"/>
              </a:rPr>
              <a:t>И</a:t>
            </a:r>
            <a:r>
              <a:rPr lang="ru-RU" sz="2800" dirty="0" smtClean="0">
                <a:ea typeface="+mj-ea"/>
                <a:cs typeface="Arial" pitchFamily="34" charset="0"/>
              </a:rPr>
              <a:t>звјештај о висини трошкова </a:t>
            </a:r>
            <a:r>
              <a:rPr lang="sr-Cyrl-BA" sz="2800" dirty="0" smtClean="0">
                <a:ea typeface="+mj-ea"/>
              </a:rPr>
              <a:t>ИФ-ова</a:t>
            </a:r>
            <a:endParaRPr lang="en-US" sz="2800" dirty="0" smtClean="0">
              <a:ea typeface="+mj-ea"/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611188" y="1214438"/>
            <a:ext cx="7705725" cy="5357812"/>
          </a:xfrm>
        </p:spPr>
        <p:txBody>
          <a:bodyPr/>
          <a:lstStyle/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звјештај о висини трошкова који се наплаћују на терет имовине фонда</a:t>
            </a:r>
          </a:p>
          <a:p>
            <a:pPr marL="722313" lvl="1" indent="-273050" eaLnBrk="1" hangingPunct="1">
              <a:lnSpc>
                <a:spcPct val="90000"/>
              </a:lnSpc>
              <a:buFontTx/>
              <a:buChar char="-"/>
            </a:pP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ЗИФ (члан 66. став 1. тачка (л) Закона)</a:t>
            </a: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endParaRPr lang="sr-Cyrl-C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eaLnBrk="1" hangingPunct="1">
              <a:lnSpc>
                <a:spcPct val="90000"/>
              </a:lnSpc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Обавеза плаћања на терет трошкова ЗИФ:</a:t>
            </a:r>
          </a:p>
          <a:p>
            <a:pPr marL="419100" indent="-382588" algn="just" eaLnBrk="1" hangingPunct="1">
              <a:lnSpc>
                <a:spcPct val="90000"/>
              </a:lnSpc>
              <a:buFont typeface="Wingdings 2" charset="0"/>
              <a:buChar char=""/>
            </a:pP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Накнаде за унапређивање опште корисних функција шума, (чл. 91. Закона о шумама)  обвезници </a:t>
            </a:r>
            <a:r>
              <a:rPr lang="ru-RU" sz="20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сва правна лица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која своју дјелатност обављају на територији Републике Српске</a:t>
            </a:r>
          </a:p>
          <a:p>
            <a:pPr marL="419100" indent="-382588" algn="just" eaLnBrk="1" hangingPunct="1">
              <a:lnSpc>
                <a:spcPct val="90000"/>
              </a:lnSpc>
              <a:buFont typeface="Wingdings 2" charset="0"/>
              <a:buChar char=""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Накнада за 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реализацију посебних мјера за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ш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тите од по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ж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ара (чл. 81. Закона о заштити од пожара) обавеза за сва предузећа и друга правна лица која на територији Републике </a:t>
            </a:r>
          </a:p>
          <a:p>
            <a:pPr marL="419100" indent="-382588" algn="just" eaLnBrk="1" hangingPunct="1">
              <a:lnSpc>
                <a:spcPct val="90000"/>
              </a:lnSpc>
              <a:buFont typeface="Wingdings 2" charset="0"/>
              <a:buChar char=""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Републичка и комунална накнада везују за правно лице и обављање дјелатности на територији Републике Српске односно комунална накнада за територију локалне заједнице</a:t>
            </a:r>
          </a:p>
          <a:p>
            <a:pPr marL="419100" indent="-382588" eaLnBrk="1" hangingPunct="1">
              <a:lnSpc>
                <a:spcPct val="90000"/>
              </a:lnSpc>
              <a:buFontTx/>
              <a:buChar char="-"/>
            </a:pPr>
            <a:endParaRPr lang="en-US" sz="1900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684213" y="333375"/>
            <a:ext cx="7940675" cy="6477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mtClean="0">
                <a:ea typeface="+mj-ea"/>
                <a:cs typeface="Arial" pitchFamily="34" charset="0"/>
              </a:rPr>
              <a:t>Посебни извјештаји ИФ</a:t>
            </a:r>
            <a:endParaRPr lang="bs-Latn-BA" smtClean="0">
              <a:ea typeface="+mj-ea"/>
              <a:cs typeface="Arial" pitchFamily="34" charset="0"/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684213" y="1412875"/>
            <a:ext cx="7632700" cy="4911725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sr-Cyrl-CS" sz="2000" b="1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Доставављање Комисији за хартије од вриједности </a:t>
            </a:r>
          </a:p>
          <a:p>
            <a:pPr algn="just" eaLnBrk="1" hangingPunct="1">
              <a:buFontTx/>
              <a:buChar char="-"/>
            </a:pP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Извјештавање ИФ према Правилнику о садржају, роковима и облику извјештаја инвестиционих  фондова, друштава за управљање и банке депозитара (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број 75/09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  <a:endParaRPr lang="sr-Cyrl-C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1" algn="just" eaLnBrk="1" hangingPunct="1">
              <a:buFont typeface="Wingdings" charset="0"/>
              <a:buChar char="ü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мјесечне, (члан 9. став (3): у роковима утврђеним Правилником о утврђивању вриједности имовине инвестиционих фондова и обрачуну нето вриједнсти имовине по удјелу или акцији)</a:t>
            </a:r>
          </a:p>
          <a:p>
            <a:pPr lvl="1" algn="just" eaLnBrk="1" hangingPunct="1">
              <a:buFont typeface="Wingdings" charset="0"/>
              <a:buChar char="ü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кварталне (члан 9. став (4): у роковима достављања основних финансијских извјештаја)</a:t>
            </a:r>
          </a:p>
          <a:p>
            <a:pPr lvl="1" algn="just" eaLnBrk="1" hangingPunct="1">
              <a:buFont typeface="Wingdings" charset="0"/>
              <a:buChar char="ü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Надзорни (члан 10. Правилника) - по потреби</a:t>
            </a:r>
          </a:p>
          <a:p>
            <a:pPr algn="just" eaLnBrk="1" hangingPunct="1">
              <a:buFontTx/>
              <a:buChar char="-"/>
            </a:pPr>
            <a:endParaRPr lang="ru-RU" sz="2800">
              <a:solidFill>
                <a:schemeClr val="accent2"/>
              </a:solidFill>
              <a:latin typeface="Franklin Gothic Book" charset="0"/>
            </a:endParaRPr>
          </a:p>
          <a:p>
            <a:pPr eaLnBrk="1" hangingPunct="1"/>
            <a:endParaRPr lang="en-US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395537" y="214313"/>
            <a:ext cx="8534152" cy="1054447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ea typeface="+mj-ea"/>
              </a:rPr>
              <a:t>Извјештавање друштава за управљање</a:t>
            </a:r>
            <a:r>
              <a:rPr lang="sr-Latn-CS" sz="2800" dirty="0" smtClean="0">
                <a:ea typeface="+mj-ea"/>
              </a:rPr>
              <a:t> </a:t>
            </a:r>
            <a:endParaRPr lang="sr-Cyrl-BA" sz="2800" dirty="0" smtClean="0">
              <a:ea typeface="+mj-ea"/>
            </a:endParaRP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611188" y="1484313"/>
            <a:ext cx="7993062" cy="4821237"/>
          </a:xfrm>
        </p:spPr>
        <p:txBody>
          <a:bodyPr/>
          <a:lstStyle/>
          <a:p>
            <a:pPr algn="just" eaLnBrk="1" hangingPunct="1">
              <a:buFont typeface="Wingdings 2" charset="0"/>
              <a:buNone/>
            </a:pPr>
            <a:r>
              <a:rPr lang="ru-RU" sz="2000">
                <a:solidFill>
                  <a:srgbClr val="03495C"/>
                </a:solidFill>
                <a:latin typeface="Franklin Gothic Book" charset="0"/>
              </a:rPr>
              <a:t>Извјештавање друштава за управљање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</a:rPr>
              <a:t> 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</a:rPr>
              <a:t>инвестиционим фондовима:</a:t>
            </a:r>
          </a:p>
          <a:p>
            <a:pPr algn="just" eaLnBrk="1" hangingPunct="1"/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Закон о рачуноводству и ревизији, </a:t>
            </a:r>
          </a:p>
          <a:p>
            <a:pPr algn="just" eaLnBrk="1" hangingPunct="1"/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равилник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 о контном оквиру и садржини рачуна у контном оквиру за привредна друштва,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задруге, друга правна лица и предузетнике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(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број 79/09) </a:t>
            </a:r>
            <a:endParaRPr lang="ru-RU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algn="just" eaLnBrk="1" hangingPunct="1"/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равилник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о садржини и форми образаца финансијских извјештаја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за 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привредна друштва,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задруге, друга правна лица и предузетнике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(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број 84/09 и 120/11) </a:t>
            </a:r>
            <a:endParaRPr lang="ru-RU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algn="just" eaLnBrk="1" hangingPunct="1"/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Правилник о 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извјештавању инвестиционих фондова, друштава за управљање инвестиционим фондовима и банака депозитара (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број 75/09) - прописано је обавезно достављање годишњег финансијског извјештаја те ревизорског  извјештаја</a:t>
            </a:r>
            <a:endParaRPr lang="en-US" sz="2000" b="1">
              <a:solidFill>
                <a:srgbClr val="03495C"/>
              </a:solidFill>
              <a:latin typeface="Franklin Gothic Book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611188" y="1700213"/>
            <a:ext cx="7772400" cy="4932362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en-U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Основни финансијски извјештаји</a:t>
            </a:r>
          </a:p>
          <a:p>
            <a:pPr lvl="1" eaLnBrk="1" hangingPunct="1">
              <a:buFont typeface="Wingdings 2" charset="0"/>
              <a:buNone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Полугодишњи извјештај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(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DU-IF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Сет основних финансијских извјештаја према МРС 1 садржи и напомене (ноте) из финансијске извјештаје. </a:t>
            </a:r>
            <a:endParaRPr lang="sr-Latn-C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Напомене уз ФИ према захтјевима МРС-34 и другим МРС/МСФИ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en-US" sz="1600" b="1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(У нотама ДУИФ мора, између осталог, да објави и улагања у ИФ којима управља).</a:t>
            </a:r>
          </a:p>
          <a:p>
            <a:pPr eaLnBrk="1" hangingPunct="1">
              <a:buFont typeface="Wingdings 2" charset="0"/>
              <a:buNone/>
            </a:pPr>
            <a:endParaRPr lang="en-US" sz="2000" b="1" u="sng">
              <a:solidFill>
                <a:srgbClr val="03495C"/>
              </a:solidFill>
              <a:latin typeface="Franklin Gothic Book" charset="0"/>
              <a:cs typeface="Arial" charset="0"/>
            </a:endParaRPr>
          </a:p>
        </p:txBody>
      </p:sp>
      <p:sp>
        <p:nvSpPr>
          <p:cNvPr id="43011" name="Title 1"/>
          <p:cNvSpPr txBox="1">
            <a:spLocks/>
          </p:cNvSpPr>
          <p:nvPr/>
        </p:nvSpPr>
        <p:spPr bwMode="auto">
          <a:xfrm>
            <a:off x="755650" y="260350"/>
            <a:ext cx="79200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ru-RU" sz="3200">
                <a:solidFill>
                  <a:schemeClr val="tx2"/>
                </a:solidFill>
              </a:rPr>
              <a:t>Извјештавање друштава за управљање</a:t>
            </a:r>
            <a:r>
              <a:rPr lang="sr-Latn-CS" sz="3200">
                <a:solidFill>
                  <a:schemeClr val="tx2"/>
                </a:solidFill>
              </a:rPr>
              <a:t> </a:t>
            </a:r>
            <a:endParaRPr lang="en-US" sz="3200">
              <a:solidFill>
                <a:schemeClr val="tx2"/>
              </a:solidFill>
              <a:latin typeface="Franklin Gothic Medium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571500" y="1214438"/>
            <a:ext cx="7643813" cy="4714875"/>
          </a:xfrm>
        </p:spPr>
        <p:txBody>
          <a:bodyPr/>
          <a:lstStyle/>
          <a:p>
            <a:pPr>
              <a:buFont typeface="Wingdings 2" charset="0"/>
              <a:buNone/>
            </a:pPr>
            <a:r>
              <a:rPr lang="sr-Latn-CS" sz="1800">
                <a:latin typeface="Times New Roman" charset="0"/>
                <a:cs typeface="Times New Roman" charset="0"/>
              </a:rPr>
              <a:t>Примјер куповине обвезница</a:t>
            </a:r>
            <a:endParaRPr lang="en-US" sz="1800">
              <a:latin typeface="Times New Roman" charset="0"/>
              <a:cs typeface="Times New Roman" charset="0"/>
            </a:endParaRPr>
          </a:p>
          <a:p>
            <a:pPr>
              <a:buFont typeface="Wingdings 2" charset="0"/>
              <a:buNone/>
            </a:pPr>
            <a:r>
              <a:rPr lang="sr-Latn-CS" sz="1800">
                <a:latin typeface="Times New Roman" charset="0"/>
                <a:cs typeface="Times New Roman" charset="0"/>
              </a:rPr>
              <a:t> </a:t>
            </a:r>
            <a:endParaRPr lang="en-US" sz="1800">
              <a:latin typeface="Times New Roman" charset="0"/>
              <a:cs typeface="Times New Roman" charset="0"/>
            </a:endParaRPr>
          </a:p>
          <a:p>
            <a:r>
              <a:rPr lang="sr-Latn-CS" sz="1800">
                <a:latin typeface="Times New Roman" charset="0"/>
                <a:cs typeface="Times New Roman" charset="0"/>
              </a:rPr>
              <a:t>ЗИФ је 30.10.2012.</a:t>
            </a:r>
            <a:r>
              <a:rPr lang="sr-Cyrl-CS" sz="1800">
                <a:latin typeface="Times New Roman" charset="0"/>
                <a:cs typeface="Times New Roman" charset="0"/>
              </a:rPr>
              <a:t> </a:t>
            </a:r>
            <a:r>
              <a:rPr lang="sr-Latn-CS" sz="1800">
                <a:latin typeface="Times New Roman" charset="0"/>
                <a:cs typeface="Times New Roman" charset="0"/>
              </a:rPr>
              <a:t>г. купио  10.000 обвезнице РСДС-О-Д (старе девизне штедње) по цијени </a:t>
            </a:r>
            <a:r>
              <a:rPr lang="en-US" sz="1800">
                <a:latin typeface="Times New Roman" charset="0"/>
                <a:cs typeface="Times New Roman" charset="0"/>
              </a:rPr>
              <a:t>84,82</a:t>
            </a:r>
            <a:r>
              <a:rPr lang="sr-Latn-CS" sz="1800">
                <a:latin typeface="Times New Roman" charset="0"/>
                <a:cs typeface="Times New Roman" charset="0"/>
              </a:rPr>
              <a:t>%, ДУИФ је класификовао обвезнице у групу финансијских средстава расположивих за продају.</a:t>
            </a:r>
            <a:endParaRPr lang="en-US" sz="1800">
              <a:latin typeface="Times New Roman" charset="0"/>
              <a:cs typeface="Times New Roman" charset="0"/>
            </a:endParaRPr>
          </a:p>
          <a:p>
            <a:r>
              <a:rPr lang="sr-Latn-CS" sz="1800">
                <a:latin typeface="Times New Roman" charset="0"/>
                <a:cs typeface="Times New Roman" charset="0"/>
              </a:rPr>
              <a:t>Тржишна вриједност = 84,80%*1,00КМ*10.000=8.480КМ,</a:t>
            </a:r>
            <a:endParaRPr lang="en-US" sz="1800">
              <a:latin typeface="Times New Roman" charset="0"/>
              <a:cs typeface="Times New Roman" charset="0"/>
            </a:endParaRPr>
          </a:p>
          <a:p>
            <a:r>
              <a:rPr lang="sr-Latn-CS" sz="1800">
                <a:latin typeface="Times New Roman" charset="0"/>
                <a:cs typeface="Times New Roman" charset="0"/>
              </a:rPr>
              <a:t>Припадајућа камата 0,19337% или </a:t>
            </a:r>
            <a:r>
              <a:rPr lang="en-US" sz="1800">
                <a:latin typeface="Times New Roman" charset="0"/>
                <a:cs typeface="Times New Roman" charset="0"/>
              </a:rPr>
              <a:t>0,001934КМ*10.000=19,34КМ,</a:t>
            </a:r>
          </a:p>
          <a:p>
            <a:r>
              <a:rPr lang="en-US" sz="1800">
                <a:latin typeface="Times New Roman" charset="0"/>
                <a:cs typeface="Times New Roman" charset="0"/>
              </a:rPr>
              <a:t>Провизија берзанском посреднику 50,00КМ,</a:t>
            </a:r>
          </a:p>
          <a:p>
            <a:r>
              <a:rPr lang="en-US" sz="1800">
                <a:latin typeface="Times New Roman" charset="0"/>
                <a:cs typeface="Times New Roman" charset="0"/>
              </a:rPr>
              <a:t>Остварени дисконт (номинална вриједност обвезнице– тржишна цијена обвезнице) = 1,00-0,8480 = 0,152 * 10.000 = 1.520,00КМ</a:t>
            </a:r>
          </a:p>
          <a:p>
            <a:r>
              <a:rPr lang="sr-Latn-CS" sz="1800">
                <a:latin typeface="Times New Roman" charset="0"/>
                <a:cs typeface="Times New Roman" charset="0"/>
              </a:rPr>
              <a:t>Набавна вриједност = 8,480КМ+19,34КМ+50,00КМ = 8.549,34КМ</a:t>
            </a:r>
            <a:endParaRPr lang="en-US" sz="1800">
              <a:latin typeface="Times New Roman" charset="0"/>
              <a:cs typeface="Times New Roman" charset="0"/>
            </a:endParaRPr>
          </a:p>
          <a:p>
            <a:pPr>
              <a:buFont typeface="Wingdings 2" charset="0"/>
              <a:buNone/>
            </a:pPr>
            <a:r>
              <a:rPr lang="sr-Latn-CS" sz="1800">
                <a:latin typeface="Times New Roman" charset="0"/>
                <a:cs typeface="Times New Roman" charset="0"/>
              </a:rPr>
              <a:t> </a:t>
            </a:r>
            <a:endParaRPr lang="sr-Cyrl-CS" sz="1800">
              <a:latin typeface="Times New Roman" charset="0"/>
              <a:cs typeface="Times New Roman" charset="0"/>
            </a:endParaRPr>
          </a:p>
          <a:p>
            <a:pPr>
              <a:buFont typeface="Wingdings 2" charset="0"/>
              <a:buNone/>
            </a:pPr>
            <a:endParaRPr lang="en-US" sz="1800">
              <a:latin typeface="Times New Roman" charset="0"/>
              <a:cs typeface="Times New Roman" charset="0"/>
            </a:endParaRPr>
          </a:p>
          <a:p>
            <a:pPr>
              <a:buFont typeface="Wingdings 2" charset="0"/>
              <a:buNone/>
            </a:pPr>
            <a:r>
              <a:rPr lang="sr-Cyrl-CS" sz="1800">
                <a:latin typeface="Times New Roman" charset="0"/>
                <a:cs typeface="Times New Roman" charset="0"/>
              </a:rPr>
              <a:t>  </a:t>
            </a:r>
            <a:r>
              <a:rPr lang="sr-Cyrl-CS" sz="1200">
                <a:latin typeface="Times New Roman" charset="0"/>
                <a:cs typeface="Times New Roman" charset="0"/>
              </a:rPr>
              <a:t>*</a:t>
            </a:r>
            <a:r>
              <a:rPr lang="en-US" sz="1200">
                <a:latin typeface="Times New Roman" charset="0"/>
                <a:cs typeface="Times New Roman" charset="0"/>
              </a:rPr>
              <a:t>Izvor: Portal tržišta kapitala Republike Srpske</a:t>
            </a:r>
            <a:endParaRPr lang="en-US" sz="1800">
              <a:latin typeface="Times New Roman" charset="0"/>
              <a:cs typeface="Times New Roman" charset="0"/>
            </a:endParaRPr>
          </a:p>
        </p:txBody>
      </p:sp>
      <p:sp>
        <p:nvSpPr>
          <p:cNvPr id="44035" name="Title 1"/>
          <p:cNvSpPr txBox="1">
            <a:spLocks/>
          </p:cNvSpPr>
          <p:nvPr/>
        </p:nvSpPr>
        <p:spPr bwMode="auto">
          <a:xfrm>
            <a:off x="755650" y="260350"/>
            <a:ext cx="79200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sr-Cyrl-CS" sz="3200">
                <a:solidFill>
                  <a:schemeClr val="tx2"/>
                </a:solidFill>
              </a:rPr>
              <a:t>Улагања у обвезнице -примјер књижења</a:t>
            </a:r>
            <a:endParaRPr lang="en-US" sz="3200">
              <a:solidFill>
                <a:schemeClr val="tx2"/>
              </a:solidFill>
              <a:latin typeface="Franklin Gothic Medium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571500" y="1214438"/>
            <a:ext cx="7643813" cy="4714875"/>
          </a:xfrm>
        </p:spPr>
        <p:txBody>
          <a:bodyPr/>
          <a:lstStyle/>
          <a:p>
            <a:pPr>
              <a:buFont typeface="Wingdings 2" charset="0"/>
              <a:buNone/>
            </a:pPr>
            <a:r>
              <a:rPr lang="sr-Latn-CS" sz="2400">
                <a:latin typeface="Times New Roman" charset="0"/>
                <a:cs typeface="Times New Roman" charset="0"/>
              </a:rPr>
              <a:t>Примјер куповине обвезница</a:t>
            </a:r>
            <a:r>
              <a:rPr lang="sr-Cyrl-CS" sz="2400">
                <a:latin typeface="Times New Roman" charset="0"/>
                <a:cs typeface="Times New Roman" charset="0"/>
              </a:rPr>
              <a:t> </a:t>
            </a:r>
            <a:r>
              <a:rPr lang="sr-Latn-CS" sz="2400">
                <a:latin typeface="Times New Roman" charset="0"/>
                <a:cs typeface="Times New Roman" charset="0"/>
              </a:rPr>
              <a:t>– </a:t>
            </a:r>
            <a:r>
              <a:rPr lang="sr-Cyrl-CS" sz="2400">
                <a:latin typeface="Times New Roman" charset="0"/>
                <a:cs typeface="Times New Roman" charset="0"/>
              </a:rPr>
              <a:t>наставак</a:t>
            </a:r>
          </a:p>
          <a:p>
            <a:pPr>
              <a:buFont typeface="Wingdings 2" charset="0"/>
              <a:buNone/>
            </a:pPr>
            <a:endParaRPr lang="en-US" sz="1800">
              <a:latin typeface="Times New Roman" charset="0"/>
              <a:cs typeface="Times New Roman" charset="0"/>
            </a:endParaRPr>
          </a:p>
          <a:p>
            <a:pPr>
              <a:buFont typeface="Wingdings 2" charset="0"/>
              <a:buNone/>
            </a:pPr>
            <a:r>
              <a:rPr lang="sr-Cyrl-CS" sz="1800" i="1" u="sng">
                <a:latin typeface="Times New Roman" charset="0"/>
                <a:cs typeface="Times New Roman" charset="0"/>
              </a:rPr>
              <a:t>Информације о обвезници</a:t>
            </a:r>
          </a:p>
          <a:p>
            <a:pPr>
              <a:buFont typeface="Wingdings 2" charset="0"/>
              <a:buNone/>
            </a:pPr>
            <a:endParaRPr lang="sr-Cyrl-CS" sz="1800" u="sng">
              <a:latin typeface="Times New Roman" charset="0"/>
              <a:cs typeface="Times New Roman" charset="0"/>
            </a:endParaRPr>
          </a:p>
          <a:p>
            <a:pPr algn="just">
              <a:buFont typeface="Wingdings 2" charset="0"/>
              <a:buNone/>
            </a:pPr>
            <a:r>
              <a:rPr lang="sr-Latn-CS" sz="1800">
                <a:latin typeface="Franklin Gothic Book" charset="0"/>
              </a:rPr>
              <a:t>Република  Српска емитовала је 5.9.2012. године дугорочне обвезнице </a:t>
            </a:r>
            <a:r>
              <a:rPr lang="sr-Cyrl-CS" sz="1800">
                <a:latin typeface="Franklin Gothic Book" charset="0"/>
              </a:rPr>
              <a:t>(</a:t>
            </a:r>
            <a:r>
              <a:rPr lang="sr-Latn-CS" sz="1800">
                <a:latin typeface="Franklin Gothic Book" charset="0"/>
              </a:rPr>
              <a:t>девизне штедње четврта емисија</a:t>
            </a:r>
            <a:r>
              <a:rPr lang="sr-Cyrl-CS" sz="1800">
                <a:latin typeface="Franklin Gothic Book" charset="0"/>
              </a:rPr>
              <a:t>)</a:t>
            </a:r>
          </a:p>
          <a:p>
            <a:pPr algn="just">
              <a:buFont typeface="Wingdings 2" charset="0"/>
              <a:buNone/>
            </a:pPr>
            <a:endParaRPr lang="sr-Cyrl-CS" sz="1800">
              <a:latin typeface="Franklin Gothic Book" charset="0"/>
            </a:endParaRPr>
          </a:p>
          <a:p>
            <a:pPr lvl="1" algn="just">
              <a:buFont typeface="Wingdings" charset="0"/>
              <a:buChar char="Ø"/>
            </a:pPr>
            <a:r>
              <a:rPr lang="sr-Latn-CS" sz="1800">
                <a:latin typeface="Franklin Gothic Book" charset="0"/>
              </a:rPr>
              <a:t>локалне ознаке хартије </a:t>
            </a:r>
            <a:r>
              <a:rPr lang="sr-Cyrl-CS" sz="1800">
                <a:latin typeface="Franklin Gothic Book" charset="0"/>
              </a:rPr>
              <a:t>: </a:t>
            </a:r>
            <a:r>
              <a:rPr lang="sr-Latn-CS" sz="1800">
                <a:latin typeface="Franklin Gothic Book" charset="0"/>
              </a:rPr>
              <a:t>РСДС-О-Д</a:t>
            </a:r>
            <a:endParaRPr lang="sr-Cyrl-CS" sz="1800">
              <a:latin typeface="Franklin Gothic Book" charset="0"/>
            </a:endParaRPr>
          </a:p>
          <a:p>
            <a:pPr lvl="1" algn="just">
              <a:buFont typeface="Wingdings" charset="0"/>
              <a:buChar char="Ø"/>
            </a:pPr>
            <a:r>
              <a:rPr lang="sr-Latn-CS" sz="1800">
                <a:latin typeface="Franklin Gothic Book" charset="0"/>
              </a:rPr>
              <a:t>номинална вриједност </a:t>
            </a:r>
            <a:r>
              <a:rPr lang="sr-Cyrl-CS" sz="1800">
                <a:latin typeface="Franklin Gothic Book" charset="0"/>
              </a:rPr>
              <a:t>: </a:t>
            </a:r>
            <a:r>
              <a:rPr lang="sr-Latn-CS" sz="1800">
                <a:latin typeface="Franklin Gothic Book" charset="0"/>
              </a:rPr>
              <a:t>1,00КМ</a:t>
            </a:r>
            <a:endParaRPr lang="sr-Cyrl-CS" sz="1800">
              <a:latin typeface="Franklin Gothic Book" charset="0"/>
            </a:endParaRPr>
          </a:p>
          <a:p>
            <a:pPr lvl="1" algn="just">
              <a:buFont typeface="Wingdings" charset="0"/>
              <a:buChar char="Ø"/>
            </a:pPr>
            <a:r>
              <a:rPr lang="sr-Latn-CS" sz="1800">
                <a:latin typeface="Franklin Gothic Book" charset="0"/>
              </a:rPr>
              <a:t>број емитовани обвезница </a:t>
            </a:r>
            <a:r>
              <a:rPr lang="sr-Cyrl-CS" sz="1800">
                <a:latin typeface="Franklin Gothic Book" charset="0"/>
              </a:rPr>
              <a:t>:</a:t>
            </a:r>
            <a:r>
              <a:rPr lang="sr-Latn-CS" sz="1800">
                <a:latin typeface="Franklin Gothic Book" charset="0"/>
              </a:rPr>
              <a:t>76.858.467</a:t>
            </a:r>
            <a:endParaRPr lang="sr-Cyrl-CS" sz="1800">
              <a:latin typeface="Franklin Gothic Book" charset="0"/>
            </a:endParaRPr>
          </a:p>
          <a:p>
            <a:pPr lvl="1" algn="just">
              <a:buFont typeface="Wingdings" charset="0"/>
              <a:buChar char="Ø"/>
            </a:pPr>
            <a:r>
              <a:rPr lang="sr-Latn-CS" sz="1800">
                <a:latin typeface="Franklin Gothic Book" charset="0"/>
              </a:rPr>
              <a:t>укупна номинална вриједност емисије </a:t>
            </a:r>
            <a:r>
              <a:rPr lang="sr-Cyrl-CS" sz="1800">
                <a:latin typeface="Franklin Gothic Book" charset="0"/>
              </a:rPr>
              <a:t>: </a:t>
            </a:r>
            <a:r>
              <a:rPr lang="sr-Latn-CS" sz="1800">
                <a:latin typeface="Franklin Gothic Book" charset="0"/>
              </a:rPr>
              <a:t>76.848.467,00КМ</a:t>
            </a:r>
            <a:endParaRPr lang="sr-Cyrl-CS" sz="1800">
              <a:latin typeface="Franklin Gothic Book" charset="0"/>
            </a:endParaRPr>
          </a:p>
          <a:p>
            <a:pPr lvl="1" algn="just">
              <a:buFont typeface="Wingdings" charset="0"/>
              <a:buChar char="Ø"/>
            </a:pPr>
            <a:r>
              <a:rPr lang="sr-Latn-CS" sz="1800">
                <a:latin typeface="Franklin Gothic Book" charset="0"/>
              </a:rPr>
              <a:t>каматна стопа </a:t>
            </a:r>
            <a:r>
              <a:rPr lang="sr-Cyrl-CS" sz="1800">
                <a:latin typeface="Franklin Gothic Book" charset="0"/>
              </a:rPr>
              <a:t> :  </a:t>
            </a:r>
            <a:r>
              <a:rPr lang="sr-Latn-CS" sz="1800">
                <a:latin typeface="Franklin Gothic Book" charset="0"/>
              </a:rPr>
              <a:t>2,50% годишња</a:t>
            </a:r>
            <a:endParaRPr lang="sr-Cyrl-CS" sz="1800">
              <a:latin typeface="Franklin Gothic Book" charset="0"/>
            </a:endParaRPr>
          </a:p>
          <a:p>
            <a:pPr lvl="1" algn="just">
              <a:buFont typeface="Wingdings" charset="0"/>
              <a:buChar char="Ø"/>
            </a:pPr>
            <a:r>
              <a:rPr lang="sr-Latn-CS" sz="1800">
                <a:latin typeface="Franklin Gothic Book" charset="0"/>
              </a:rPr>
              <a:t>датум доспјећа </a:t>
            </a:r>
            <a:r>
              <a:rPr lang="sr-Cyrl-CS" sz="1800">
                <a:latin typeface="Franklin Gothic Book" charset="0"/>
              </a:rPr>
              <a:t> :  </a:t>
            </a:r>
            <a:r>
              <a:rPr lang="sr-Latn-CS" sz="1800">
                <a:latin typeface="Franklin Gothic Book" charset="0"/>
              </a:rPr>
              <a:t>5.9.2017. године</a:t>
            </a:r>
            <a:endParaRPr lang="en-US" sz="18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en-US" sz="1800">
              <a:latin typeface="Times New Roman" charset="0"/>
              <a:cs typeface="Times New Roman" charset="0"/>
            </a:endParaRPr>
          </a:p>
        </p:txBody>
      </p:sp>
      <p:sp>
        <p:nvSpPr>
          <p:cNvPr id="45059" name="Title 1"/>
          <p:cNvSpPr txBox="1">
            <a:spLocks/>
          </p:cNvSpPr>
          <p:nvPr/>
        </p:nvSpPr>
        <p:spPr bwMode="auto">
          <a:xfrm>
            <a:off x="755650" y="260350"/>
            <a:ext cx="79200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sr-Cyrl-CS" sz="3200">
                <a:solidFill>
                  <a:schemeClr val="tx2"/>
                </a:solidFill>
              </a:rPr>
              <a:t>Улагања у обвезнице -примјер књижења</a:t>
            </a:r>
            <a:endParaRPr lang="en-US" sz="3200">
              <a:solidFill>
                <a:schemeClr val="tx2"/>
              </a:solidFill>
              <a:latin typeface="Franklin Gothic Medium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r-Cyrl-CS" dirty="0" smtClean="0">
                <a:ea typeface="+mj-ea"/>
              </a:rPr>
              <a:t>Улагања у обвезнице -примјер књижења</a:t>
            </a:r>
            <a:r>
              <a:rPr lang="sr-Latn-BA" dirty="0" smtClean="0">
                <a:ea typeface="+mj-ea"/>
              </a:rPr>
              <a:t/>
            </a:r>
            <a:br>
              <a:rPr lang="sr-Latn-BA" dirty="0" smtClean="0">
                <a:ea typeface="+mj-ea"/>
              </a:rPr>
            </a:br>
            <a:endParaRPr lang="sr-Latn-BA" dirty="0">
              <a:ea typeface="+mj-ea"/>
            </a:endParaRP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285750" y="1071563"/>
            <a:ext cx="8705850" cy="5008562"/>
          </a:xfrm>
        </p:spPr>
        <p:txBody>
          <a:bodyPr/>
          <a:lstStyle/>
          <a:p>
            <a:r>
              <a:rPr lang="sr-Latn-CS" sz="1800">
                <a:latin typeface="Times New Roman" charset="0"/>
                <a:cs typeface="Times New Roman" charset="0"/>
              </a:rPr>
              <a:t>Примјер куповине обвезница</a:t>
            </a:r>
            <a:r>
              <a:rPr lang="sr-Cyrl-CS" sz="1800">
                <a:latin typeface="Times New Roman" charset="0"/>
                <a:cs typeface="Times New Roman" charset="0"/>
              </a:rPr>
              <a:t> </a:t>
            </a:r>
            <a:r>
              <a:rPr lang="sr-Latn-CS" sz="1800">
                <a:latin typeface="Times New Roman" charset="0"/>
                <a:cs typeface="Times New Roman" charset="0"/>
              </a:rPr>
              <a:t>– </a:t>
            </a:r>
            <a:r>
              <a:rPr lang="sr-Cyrl-CS" sz="1800">
                <a:latin typeface="Times New Roman" charset="0"/>
                <a:cs typeface="Times New Roman" charset="0"/>
              </a:rPr>
              <a:t>наставак</a:t>
            </a:r>
          </a:p>
          <a:p>
            <a:pPr>
              <a:buFont typeface="Wingdings 2" charset="0"/>
              <a:buNone/>
            </a:pPr>
            <a:endParaRPr lang="sr-Cyrl-CS" sz="1800">
              <a:latin typeface="Times New Roman" charset="0"/>
              <a:cs typeface="Times New Roman" charset="0"/>
            </a:endParaRPr>
          </a:p>
          <a:p>
            <a:pPr>
              <a:buFont typeface="Wingdings 2" charset="0"/>
              <a:buNone/>
            </a:pPr>
            <a:r>
              <a:rPr lang="sr-Cyrl-CS" sz="1800">
                <a:latin typeface="Franklin Gothic Book" charset="0"/>
              </a:rPr>
              <a:t>  </a:t>
            </a:r>
            <a:r>
              <a:rPr lang="sr-Latn-CS" sz="1800">
                <a:latin typeface="Franklin Gothic Book" charset="0"/>
              </a:rPr>
              <a:t>План исплате</a:t>
            </a:r>
            <a:endParaRPr lang="en-US" sz="18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80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55650" y="2205038"/>
          <a:ext cx="7643813" cy="4158361"/>
        </p:xfrm>
        <a:graphic>
          <a:graphicData uri="http://schemas.openxmlformats.org/drawingml/2006/table">
            <a:tbl>
              <a:tblPr/>
              <a:tblGrid>
                <a:gridCol w="719138"/>
                <a:gridCol w="1423987"/>
                <a:gridCol w="860425"/>
                <a:gridCol w="1179513"/>
                <a:gridCol w="1317625"/>
                <a:gridCol w="2143125"/>
              </a:tblGrid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Купон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C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Датум почетка трговања без права на купон</a:t>
                      </a: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C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Датум купона</a:t>
                      </a: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C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Купон по обвезници</a:t>
                      </a: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C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Камата по обвезници</a:t>
                      </a: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C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Преостали дио номиналне вриједности</a:t>
                      </a:r>
                      <a:endParaRPr kumimoji="0" lang="en-US" sz="11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CE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5.9.2012.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5.9.2012.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1,00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28.2.2013.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5.3.2013.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0,1125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0,0125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0,90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2.9.2013.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5.9.2013.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0,11125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0,01125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0,80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28.2.2014.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5.3.2014.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0,11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0,01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0,70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2.9.2014.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5.9.2014.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0,10875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0,00875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0,60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2.3.2015.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5.3.2015.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0,1075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0,0075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0,50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2.9.2015.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5.9.2015.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0,10625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0,00625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0,40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2.3.2016.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5.3.2016.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0,105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0,30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8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31.8.2016.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5.9.2016.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0,10375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0,00375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0,20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9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1.3.2017.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5.3.2017.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0,1025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31.8.2017.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5.9.2017.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0,10125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0,00125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0,00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349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E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CS" dirty="0" smtClean="0">
                <a:ea typeface="+mj-ea"/>
              </a:rPr>
              <a:t>Улагања у обвезнице -примјер књижења</a:t>
            </a:r>
            <a:endParaRPr lang="sr-Latn-BA" dirty="0">
              <a:ea typeface="+mj-ea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285750" y="1285875"/>
            <a:ext cx="8705850" cy="4794250"/>
          </a:xfrm>
        </p:spPr>
        <p:txBody>
          <a:bodyPr/>
          <a:lstStyle/>
          <a:p>
            <a:pPr>
              <a:buFont typeface="Wingdings 2" charset="0"/>
              <a:buNone/>
            </a:pPr>
            <a:r>
              <a:rPr lang="sr-Latn-CS" sz="2000">
                <a:latin typeface="Times New Roman" charset="0"/>
                <a:cs typeface="Times New Roman" charset="0"/>
              </a:rPr>
              <a:t>Примјер куповине обвезница</a:t>
            </a:r>
            <a:r>
              <a:rPr lang="sr-Cyrl-CS" sz="2000">
                <a:latin typeface="Times New Roman" charset="0"/>
                <a:cs typeface="Times New Roman" charset="0"/>
              </a:rPr>
              <a:t> </a:t>
            </a:r>
            <a:r>
              <a:rPr lang="sr-Latn-CS" sz="2000">
                <a:latin typeface="Times New Roman" charset="0"/>
                <a:cs typeface="Times New Roman" charset="0"/>
              </a:rPr>
              <a:t>– </a:t>
            </a:r>
            <a:r>
              <a:rPr lang="sr-Cyrl-CS" sz="2000">
                <a:latin typeface="Times New Roman" charset="0"/>
                <a:cs typeface="Times New Roman" charset="0"/>
              </a:rPr>
              <a:t>наставак</a:t>
            </a:r>
          </a:p>
          <a:p>
            <a:pPr>
              <a:buFont typeface="Wingdings 2" charset="0"/>
              <a:buNone/>
            </a:pPr>
            <a:r>
              <a:rPr lang="sr-Latn-CS" sz="1600">
                <a:latin typeface="Franklin Gothic Book" charset="0"/>
              </a:rPr>
              <a:t>1)</a:t>
            </a:r>
            <a:r>
              <a:rPr lang="sr-Cyrl-CS" sz="1600">
                <a:latin typeface="Franklin Gothic Book" charset="0"/>
              </a:rPr>
              <a:t> К</a:t>
            </a:r>
            <a:r>
              <a:rPr lang="sr-Latn-CS" sz="1600">
                <a:latin typeface="Franklin Gothic Book" charset="0"/>
              </a:rPr>
              <a:t>њижење куповине (набавк</a:t>
            </a:r>
            <a:r>
              <a:rPr lang="sr-Cyrl-CS" sz="1600">
                <a:latin typeface="Franklin Gothic Book" charset="0"/>
              </a:rPr>
              <a:t>е</a:t>
            </a:r>
            <a:r>
              <a:rPr lang="sr-Latn-CS" sz="1600">
                <a:latin typeface="Franklin Gothic Book" charset="0"/>
              </a:rPr>
              <a:t>) на дан 30.10.2012.године </a:t>
            </a:r>
            <a:endParaRPr lang="en-U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2000">
              <a:latin typeface="Times New Roman" charset="0"/>
              <a:cs typeface="Times New Roman" charset="0"/>
            </a:endParaRPr>
          </a:p>
          <a:p>
            <a:endParaRPr lang="en-US">
              <a:latin typeface="Franklin Gothic Book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00063" y="2143125"/>
          <a:ext cx="7929562" cy="4150997"/>
        </p:xfrm>
        <a:graphic>
          <a:graphicData uri="http://schemas.openxmlformats.org/drawingml/2006/table">
            <a:tbl>
              <a:tblPr/>
              <a:tblGrid>
                <a:gridCol w="747712"/>
                <a:gridCol w="2324100"/>
                <a:gridCol w="2420938"/>
                <a:gridCol w="1219200"/>
                <a:gridCol w="1217612"/>
              </a:tblGrid>
              <a:tr h="163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Р.Бр.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Конто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Назив конта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Дугује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Потражује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 row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1)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Улагања фонда у финансијска средства расположива за продају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10.000,00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21290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Исправка вриједности  - дисконт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1.520,00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Обавезе по основу купљених хартија до вриједности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8.480.00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309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Остала потраживања – за стечену камату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19,34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404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Остале обавезе по основу улагања – за стечену камату 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19,34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2129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Исправка вриједности – трошкови провизије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50,00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12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404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Остале обавезе по основу улагања – за брокерске трошкове 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 књижење набавне вриједности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50,00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1а)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404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Обавезе по основу купљених хартија до вриједности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Остале обавезе по основу улагања 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Пословни рачун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 плаћања куповине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8.480,00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69,34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8.549,34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84213" y="357188"/>
            <a:ext cx="8245475" cy="6477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 smtClean="0">
                <a:ea typeface="+mj-ea"/>
                <a:cs typeface="Arial" pitchFamily="34" charset="0"/>
              </a:rPr>
              <a:t>Извјештавање инвестиционих фондова</a:t>
            </a:r>
            <a:endParaRPr lang="sr-Latn-CS" sz="2800" dirty="0" smtClean="0">
              <a:ea typeface="+mj-ea"/>
              <a:cs typeface="Arial" pitchFamily="34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00063" y="1143000"/>
            <a:ext cx="7888287" cy="5572125"/>
          </a:xfrm>
        </p:spPr>
        <p:txBody>
          <a:bodyPr/>
          <a:lstStyle/>
          <a:p>
            <a:pPr marL="419100" indent="-382588" eaLnBrk="1" hangingPunct="1">
              <a:buFont typeface="Wingdings 2" charset="0"/>
              <a:buNone/>
            </a:pPr>
            <a:r>
              <a:rPr lang="ru-RU" sz="2400">
                <a:solidFill>
                  <a:schemeClr val="accent2"/>
                </a:solidFill>
                <a:latin typeface="Franklin Gothic Book" charset="0"/>
                <a:cs typeface="Arial" charset="0"/>
              </a:rPr>
              <a:t>	</a:t>
            </a:r>
            <a:r>
              <a:rPr lang="ru-RU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Законски оквир</a:t>
            </a:r>
          </a:p>
          <a:p>
            <a:pPr marL="419100" indent="-382588" algn="just" eaLnBrk="1" hangingPunct="1">
              <a:buFont typeface="Wingdings 2" charset="0"/>
              <a:buChar char=""/>
            </a:pP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Закон о тржишту  хартија од вриједности (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sr-Cyrl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број 92/06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, </a:t>
            </a:r>
            <a:r>
              <a:rPr lang="sr-Cyrl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34/09 и 30/12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) и подзаконска регулатива донесена од стране регулатора Комисије за хартије од  вриједности РС;</a:t>
            </a:r>
            <a:endParaRPr lang="sr-Latn-C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algn="just" eaLnBrk="1" hangingPunct="1">
              <a:buFont typeface="Wingdings 2" charset="0"/>
              <a:buChar char=""/>
            </a:pP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Закон  о инвестиционим фондовима  (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 број 92/06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  <a:endParaRPr lang="en-U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algn="just" eaLnBrk="1" hangingPunct="1">
              <a:buFont typeface="Wingdings 2" charset="0"/>
              <a:buChar char=""/>
            </a:pP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Закон о рачуноводству и ревизији 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(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 број 36/09</a:t>
            </a:r>
            <a:r>
              <a:rPr lang="sr-Cyrl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 и 52/11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  <a:endParaRPr lang="en-U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algn="just" eaLnBrk="1" hangingPunct="1">
              <a:buFont typeface="Wingdings 2" charset="0"/>
              <a:buChar char=""/>
            </a:pP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Закон о привредним друштвима 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(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 број 127/08 и 58/09</a:t>
            </a:r>
            <a:r>
              <a:rPr lang="zh-TW" altLang="en-US" sz="1800">
                <a:solidFill>
                  <a:srgbClr val="03495C"/>
                </a:solidFill>
                <a:latin typeface="Franklin Gothic Book" charset="0"/>
                <a:ea typeface="微軟正黑體" charset="0"/>
                <a:cs typeface="Arial" charset="0"/>
              </a:rPr>
              <a:t>  </a:t>
            </a:r>
            <a:r>
              <a:rPr lang="sr-Latn-CS" altLang="zh-TW" sz="1800">
                <a:solidFill>
                  <a:srgbClr val="03495C"/>
                </a:solidFill>
                <a:latin typeface="Franklin Gothic Book" charset="0"/>
                <a:ea typeface="微軟正黑體" charset="0"/>
                <a:cs typeface="Arial" charset="0"/>
              </a:rPr>
              <a:t>i 100/11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)</a:t>
            </a:r>
            <a:endParaRPr lang="en-U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algn="just" eaLnBrk="1" hangingPunct="1">
              <a:buFont typeface="Wingdings 2" charset="0"/>
              <a:buChar char=""/>
            </a:pP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Правилник о контном оквиру, садржини рачуна у контном оквиру и садржини и форми финансијских извјештаја за инвестиционе фондове (“Службени гласник Републике Српске” број 101/09)</a:t>
            </a:r>
            <a:endParaRPr lang="sr-Latn-C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algn="just" eaLnBrk="1" hangingPunct="1">
              <a:buFont typeface="Wingdings 2" charset="0"/>
              <a:buChar char=""/>
            </a:pP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Правилник о садржају, роковима и облику извјештаја инвестиционих  фондова, друштава за управљање и банке депозитара (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 број 75/09)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686800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CS" dirty="0" smtClean="0">
                <a:ea typeface="+mj-ea"/>
              </a:rPr>
              <a:t>Улагања у обвезнице -примјер књижења</a:t>
            </a:r>
            <a:endParaRPr lang="sr-Latn-BA" dirty="0">
              <a:ea typeface="+mj-ea"/>
            </a:endParaRP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142875" y="1143000"/>
            <a:ext cx="8848725" cy="5500688"/>
          </a:xfrm>
        </p:spPr>
        <p:txBody>
          <a:bodyPr/>
          <a:lstStyle/>
          <a:p>
            <a:pPr>
              <a:buFont typeface="Wingdings 2" charset="0"/>
              <a:buNone/>
            </a:pPr>
            <a:r>
              <a:rPr lang="sr-Latn-CS" sz="2000">
                <a:latin typeface="Times New Roman" charset="0"/>
                <a:cs typeface="Times New Roman" charset="0"/>
              </a:rPr>
              <a:t>Примјер куповине обвезница</a:t>
            </a:r>
            <a:r>
              <a:rPr lang="sr-Cyrl-CS" sz="2000">
                <a:latin typeface="Times New Roman" charset="0"/>
                <a:cs typeface="Times New Roman" charset="0"/>
              </a:rPr>
              <a:t> </a:t>
            </a:r>
            <a:r>
              <a:rPr lang="sr-Latn-CS" sz="2000">
                <a:latin typeface="Times New Roman" charset="0"/>
                <a:cs typeface="Times New Roman" charset="0"/>
              </a:rPr>
              <a:t>– </a:t>
            </a:r>
            <a:r>
              <a:rPr lang="sr-Cyrl-CS" sz="2000">
                <a:latin typeface="Times New Roman" charset="0"/>
                <a:cs typeface="Times New Roman" charset="0"/>
              </a:rPr>
              <a:t>наставак</a:t>
            </a:r>
          </a:p>
          <a:p>
            <a:pPr>
              <a:buFont typeface="Wingdings 2" charset="0"/>
              <a:buNone/>
            </a:pPr>
            <a:r>
              <a:rPr lang="sr-Latn-CS" sz="1600" u="sng">
                <a:latin typeface="Franklin Gothic Book" charset="0"/>
              </a:rPr>
              <a:t>2) </a:t>
            </a:r>
            <a:r>
              <a:rPr lang="sr-Cyrl-CS" sz="1600" u="sng">
                <a:latin typeface="Franklin Gothic Book" charset="0"/>
              </a:rPr>
              <a:t>Е</a:t>
            </a:r>
            <a:r>
              <a:rPr lang="sr-Latn-CS" sz="1600" u="sng">
                <a:latin typeface="Franklin Gothic Book" charset="0"/>
              </a:rPr>
              <a:t>фекти  промјене фер вриједности на дан 31.12.2012. године</a:t>
            </a:r>
            <a:endParaRPr lang="sr-Cyrl-CS" sz="1600">
              <a:latin typeface="Franklin Gothic Book" charset="0"/>
            </a:endParaRPr>
          </a:p>
          <a:p>
            <a:r>
              <a:rPr lang="sr-Latn-CS" sz="1600">
                <a:latin typeface="Franklin Gothic Book" charset="0"/>
              </a:rPr>
              <a:t>камата за период од задње исплате до датума билансирања 31.12.2012. године је 82,87КМ,</a:t>
            </a:r>
            <a:endParaRPr lang="en-US" sz="1600">
              <a:latin typeface="Franklin Gothic Book" charset="0"/>
            </a:endParaRPr>
          </a:p>
          <a:p>
            <a:r>
              <a:rPr lang="sr-Latn-CS" sz="1600">
                <a:latin typeface="Franklin Gothic Book" charset="0"/>
              </a:rPr>
              <a:t>камата која се евидентира на приход = 82,87 – 19,34 =  63,53,</a:t>
            </a:r>
            <a:endParaRPr lang="en-US" sz="1600">
              <a:latin typeface="Franklin Gothic Book" charset="0"/>
            </a:endParaRPr>
          </a:p>
          <a:p>
            <a:r>
              <a:rPr lang="sr-Latn-CS" sz="1600">
                <a:latin typeface="Franklin Gothic Book" charset="0"/>
              </a:rPr>
              <a:t>тржишна цијена на датум 31.12.2012. године је 88,00%.</a:t>
            </a:r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r>
              <a:rPr lang="sr-Cyrl-CS" sz="1600">
                <a:latin typeface="Franklin Gothic Book" charset="0"/>
              </a:rPr>
              <a:t>      </a:t>
            </a:r>
            <a:r>
              <a:rPr lang="sr-Cyrl-CS" sz="1400" i="1">
                <a:latin typeface="Franklin Gothic Book" charset="0"/>
              </a:rPr>
              <a:t>Напомена: </a:t>
            </a:r>
            <a:r>
              <a:rPr lang="en-US" sz="1400" i="1">
                <a:latin typeface="Franklin Gothic Book" charset="0"/>
              </a:rPr>
              <a:t>*</a:t>
            </a:r>
            <a:r>
              <a:rPr lang="sr-Latn-CS" sz="1400" i="1">
                <a:latin typeface="Franklin Gothic Book" charset="0"/>
              </a:rPr>
              <a:t>Амортизација дисконта врши се коришћењем ефективне каматне стопе, међутим за потребе приказа књижења у овом случају кориштено је укидање на бази броја дана држања. </a:t>
            </a:r>
            <a:endParaRPr lang="en-US" sz="1600" i="1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endParaRPr lang="en-US" sz="18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en-US" sz="18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200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088" y="3068638"/>
          <a:ext cx="7072312" cy="2606358"/>
        </p:xfrm>
        <a:graphic>
          <a:graphicData uri="http://schemas.openxmlformats.org/drawingml/2006/table">
            <a:tbl>
              <a:tblPr/>
              <a:tblGrid>
                <a:gridCol w="666750"/>
                <a:gridCol w="833437"/>
                <a:gridCol w="3398838"/>
                <a:gridCol w="1087437"/>
                <a:gridCol w="1085850"/>
              </a:tblGrid>
              <a:tr h="157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Р.Бр.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Конто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Назив конта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Дугује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Потражује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2)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309 или 331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Остала потраживања – за камату за период од куповине до 31.12.2012.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63,53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701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Приходи од камата 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63,53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 књижење камате</a:t>
                      </a: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(</a:t>
                      </a:r>
                      <a:r>
                        <a:rPr kumimoji="0" lang="sr-Latn-CS" sz="1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од 30.10.2012. до 31.12.2012.)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2а)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21290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701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Исправка вриједности – дисконт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Амортизације премије (дисконта)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 амортизацију дисконта (</a:t>
                      </a:r>
                      <a:r>
                        <a:rPr kumimoji="0" lang="sr-Latn-CS" sz="1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од 30.10.2012. до 31.12.2012.)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53,24*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53,24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2б)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2129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530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Исправка вриједности – промјена фер вриједности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Ревалоризационе резерве ХОВ расположивих за продају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 усклађивање фер вриједности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320,00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320,00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r-Cyrl-CS" dirty="0" smtClean="0">
                <a:ea typeface="+mj-ea"/>
              </a:rPr>
              <a:t>Улагања у обвезнице -примјер књижења</a:t>
            </a:r>
            <a:endParaRPr lang="sr-Latn-BA" dirty="0">
              <a:ea typeface="+mj-ea"/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14313" y="1214438"/>
            <a:ext cx="8705850" cy="5429250"/>
          </a:xfrm>
        </p:spPr>
        <p:txBody>
          <a:bodyPr/>
          <a:lstStyle/>
          <a:p>
            <a:pPr>
              <a:buFont typeface="Wingdings 2" charset="0"/>
              <a:buNone/>
            </a:pPr>
            <a:r>
              <a:rPr lang="sr-Latn-CS" sz="1800">
                <a:latin typeface="Times New Roman" charset="0"/>
                <a:cs typeface="Times New Roman" charset="0"/>
              </a:rPr>
              <a:t>Примјер куповине обвезница</a:t>
            </a:r>
            <a:r>
              <a:rPr lang="sr-Cyrl-CS" sz="1800">
                <a:latin typeface="Times New Roman" charset="0"/>
                <a:cs typeface="Times New Roman" charset="0"/>
              </a:rPr>
              <a:t> </a:t>
            </a:r>
            <a:r>
              <a:rPr lang="sr-Latn-CS" sz="1800">
                <a:latin typeface="Times New Roman" charset="0"/>
                <a:cs typeface="Times New Roman" charset="0"/>
              </a:rPr>
              <a:t>– </a:t>
            </a:r>
            <a:r>
              <a:rPr lang="sr-Cyrl-CS" sz="1800">
                <a:latin typeface="Times New Roman" charset="0"/>
                <a:cs typeface="Times New Roman" charset="0"/>
              </a:rPr>
              <a:t>наставак</a:t>
            </a:r>
          </a:p>
          <a:p>
            <a:pPr>
              <a:buFont typeface="Wingdings 2" charset="0"/>
              <a:buNone/>
            </a:pPr>
            <a:r>
              <a:rPr lang="sr-Latn-CS" sz="1600">
                <a:latin typeface="Franklin Gothic Book" charset="0"/>
              </a:rPr>
              <a:t>3) </a:t>
            </a:r>
            <a:r>
              <a:rPr lang="sr-Latn-CS" sz="1600" u="sng">
                <a:latin typeface="Franklin Gothic Book" charset="0"/>
              </a:rPr>
              <a:t>књижење наплате купона и камате на датум 5.3.2013. године</a:t>
            </a:r>
            <a:r>
              <a:rPr lang="sr-Cyrl-CS" sz="1600" u="sng">
                <a:latin typeface="Franklin Gothic Book" charset="0"/>
              </a:rPr>
              <a:t> </a:t>
            </a: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  <a:p>
            <a:r>
              <a:rPr lang="sr-Latn-CS" sz="1400">
                <a:latin typeface="Franklin Gothic Book" charset="0"/>
              </a:rPr>
              <a:t>Амортизација дисконта врши се коришћењем ефективне каматне стопе, међутим за потребе приказа књижења у овом случају кориштено је укидање на бази броја дана држања. </a:t>
            </a:r>
            <a:endParaRPr lang="en-US" sz="14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en-U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endParaRPr lang="sr-Cyrl-CS" sz="1600">
              <a:latin typeface="Franklin Gothic Book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4213" y="1989138"/>
          <a:ext cx="7286625" cy="3578542"/>
        </p:xfrm>
        <a:graphic>
          <a:graphicData uri="http://schemas.openxmlformats.org/drawingml/2006/table">
            <a:tbl>
              <a:tblPr/>
              <a:tblGrid>
                <a:gridCol w="641350"/>
                <a:gridCol w="893762"/>
                <a:gridCol w="2838450"/>
                <a:gridCol w="1455738"/>
                <a:gridCol w="1457325"/>
              </a:tblGrid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Р.Бр.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Конто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Назив конта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Дугује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Потражује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309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701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Пословни -рачун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Остала потраживања 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Приходи од камата (од 01.01.-05.03.2013.)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Улагања фонда у финансијска средства расположива за продају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1.125,00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82,87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42,13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1.000,00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3а)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21900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701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Исправка вриједности – дисконт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Амортизације премије (дисконта)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 амортизацију дисконта (</a:t>
                      </a:r>
                      <a:r>
                        <a:rPr kumimoji="0" lang="sr-Latn-C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од 01.01.2013. до 05.03.2013.)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54,96*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54,96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3б)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530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2129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Ревалоризационе резерве ХОВ расположивих за продају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Исправка вриједности – промјена фер вриједности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 наплаћени купон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32,00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32,00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CS" dirty="0" smtClean="0">
                <a:ea typeface="+mj-ea"/>
              </a:rPr>
              <a:t>Улагања у обвезнице -примјер књижења</a:t>
            </a:r>
            <a:endParaRPr lang="sr-Latn-BA" dirty="0">
              <a:ea typeface="+mj-ea"/>
            </a:endParaRP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323850" y="1052513"/>
            <a:ext cx="8686800" cy="5616575"/>
          </a:xfrm>
        </p:spPr>
        <p:txBody>
          <a:bodyPr/>
          <a:lstStyle/>
          <a:p>
            <a:pPr>
              <a:buFont typeface="Wingdings 2" charset="0"/>
              <a:buNone/>
            </a:pPr>
            <a:r>
              <a:rPr lang="sr-Latn-CS" sz="1800" b="1" u="sng">
                <a:latin typeface="Times New Roman" charset="0"/>
                <a:cs typeface="Times New Roman" charset="0"/>
              </a:rPr>
              <a:t>Примјер </a:t>
            </a:r>
            <a:r>
              <a:rPr lang="sr-Cyrl-CS" sz="1800" b="1" u="sng">
                <a:latin typeface="Times New Roman" charset="0"/>
                <a:cs typeface="Times New Roman" charset="0"/>
              </a:rPr>
              <a:t>продаје </a:t>
            </a:r>
            <a:r>
              <a:rPr lang="sr-Latn-CS" sz="1800" b="1" u="sng">
                <a:latin typeface="Times New Roman" charset="0"/>
                <a:cs typeface="Times New Roman" charset="0"/>
              </a:rPr>
              <a:t>обвезница*</a:t>
            </a:r>
            <a:endParaRPr lang="sr-Cyrl-CS" sz="1800" b="1" u="sng">
              <a:latin typeface="Times New Roman" charset="0"/>
              <a:cs typeface="Times New Roman" charset="0"/>
            </a:endParaRPr>
          </a:p>
          <a:p>
            <a:pPr>
              <a:buFont typeface="Wingdings 2" charset="0"/>
              <a:buNone/>
            </a:pPr>
            <a:r>
              <a:rPr lang="sr-Latn-CS" sz="1800">
                <a:latin typeface="Franklin Gothic Book" charset="0"/>
              </a:rPr>
              <a:t> </a:t>
            </a:r>
            <a:r>
              <a:rPr lang="sr-Latn-CS" sz="1600">
                <a:latin typeface="Franklin Gothic Book" charset="0"/>
              </a:rPr>
              <a:t>ЗИФ је 23.05.2013.г. је продао  10.000 обвезнице </a:t>
            </a:r>
            <a:r>
              <a:rPr lang="en-US" sz="1600">
                <a:latin typeface="Franklin Gothic Book" charset="0"/>
              </a:rPr>
              <a:t>RSDS-O-D</a:t>
            </a:r>
            <a:r>
              <a:rPr lang="sr-Latn-CS" sz="1600">
                <a:latin typeface="Franklin Gothic Book" charset="0"/>
              </a:rPr>
              <a:t> (старе девизне штедње) по цијени </a:t>
            </a:r>
            <a:r>
              <a:rPr lang="en-US" sz="1600">
                <a:latin typeface="Franklin Gothic Book" charset="0"/>
              </a:rPr>
              <a:t>90,02</a:t>
            </a:r>
            <a:r>
              <a:rPr lang="sr-Latn-CS" sz="1600">
                <a:latin typeface="Franklin Gothic Book" charset="0"/>
              </a:rPr>
              <a:t>%.</a:t>
            </a:r>
            <a:endParaRPr lang="en-US" sz="1600">
              <a:latin typeface="Franklin Gothic Book" charset="0"/>
            </a:endParaRPr>
          </a:p>
          <a:p>
            <a:r>
              <a:rPr lang="sr-Latn-CS" sz="1600">
                <a:latin typeface="Franklin Gothic Book" charset="0"/>
              </a:rPr>
              <a:t>Тржишна вриједност 90,02%*0,90КМ*10.000 = 8.101,80КМ,</a:t>
            </a:r>
            <a:endParaRPr lang="en-US" sz="1600">
              <a:latin typeface="Franklin Gothic Book" charset="0"/>
            </a:endParaRPr>
          </a:p>
          <a:p>
            <a:r>
              <a:rPr lang="sr-Latn-CS" sz="1600">
                <a:latin typeface="Franklin Gothic Book" charset="0"/>
              </a:rPr>
              <a:t>Припадајућа камата 51,36КМ,</a:t>
            </a:r>
            <a:endParaRPr lang="en-US" sz="1600">
              <a:latin typeface="Franklin Gothic Book" charset="0"/>
            </a:endParaRPr>
          </a:p>
          <a:p>
            <a:r>
              <a:rPr lang="en-US" sz="1600">
                <a:latin typeface="Franklin Gothic Book" charset="0"/>
              </a:rPr>
              <a:t>Провизија берзанском посреднику 40,00КМ,</a:t>
            </a:r>
          </a:p>
          <a:p>
            <a:r>
              <a:rPr lang="sr-Latn-CS" sz="1600">
                <a:latin typeface="Franklin Gothic Book" charset="0"/>
              </a:rPr>
              <a:t>Продајна вриједност – 8.113,16КМ</a:t>
            </a:r>
          </a:p>
          <a:p>
            <a:endParaRPr lang="sr-Latn-CS" sz="1600">
              <a:latin typeface="Franklin Gothic Book" charset="0"/>
            </a:endParaRPr>
          </a:p>
          <a:p>
            <a:endParaRPr lang="sr-Latn-CS" sz="1600">
              <a:latin typeface="Franklin Gothic Book" charset="0"/>
            </a:endParaRPr>
          </a:p>
          <a:p>
            <a:endParaRPr lang="sr-Latn-CS" sz="1600">
              <a:latin typeface="Franklin Gothic Book" charset="0"/>
            </a:endParaRPr>
          </a:p>
          <a:p>
            <a:endParaRPr lang="sr-Latn-CS" sz="1600">
              <a:latin typeface="Franklin Gothic Book" charset="0"/>
            </a:endParaRPr>
          </a:p>
          <a:p>
            <a:endParaRPr lang="sr-Latn-CS" sz="1600">
              <a:latin typeface="Franklin Gothic Book" charset="0"/>
            </a:endParaRPr>
          </a:p>
          <a:p>
            <a:endParaRPr lang="sr-Latn-CS" sz="1600">
              <a:latin typeface="Franklin Gothic Book" charset="0"/>
            </a:endParaRPr>
          </a:p>
          <a:p>
            <a:endParaRPr lang="sr-Latn-CS" sz="1600">
              <a:latin typeface="Franklin Gothic Book" charset="0"/>
            </a:endParaRPr>
          </a:p>
          <a:p>
            <a:endParaRPr lang="sr-Latn-CS" sz="1600">
              <a:latin typeface="Franklin Gothic Book" charset="0"/>
            </a:endParaRPr>
          </a:p>
          <a:p>
            <a:endParaRPr lang="sr-Latn-CS" sz="1600">
              <a:latin typeface="Franklin Gothic Book" charset="0"/>
            </a:endParaRPr>
          </a:p>
          <a:p>
            <a:endParaRPr lang="sr-Latn-CS" sz="1600">
              <a:latin typeface="Franklin Gothic Book" charset="0"/>
            </a:endParaRPr>
          </a:p>
          <a:p>
            <a:pPr>
              <a:buFont typeface="Wingdings 2" charset="0"/>
              <a:buNone/>
            </a:pPr>
            <a:r>
              <a:rPr lang="sr-Latn-CS" sz="1600">
                <a:latin typeface="Franklin Gothic Book" charset="0"/>
              </a:rPr>
              <a:t>*</a:t>
            </a:r>
            <a:r>
              <a:rPr lang="en-US" sz="1400">
                <a:latin typeface="Franklin Gothic Book" charset="0"/>
              </a:rPr>
              <a:t>НАПОМЕНА: Иако је обвезница класификована у групу ФС расположивих за продају, обвезница је продата у краћем периоду држања од годину дана у овом, само ради приказа књижења.</a:t>
            </a:r>
            <a:endParaRPr lang="en-US" sz="1600">
              <a:latin typeface="Franklin Gothic Book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47813" y="3284538"/>
          <a:ext cx="5900737" cy="2523744"/>
        </p:xfrm>
        <a:graphic>
          <a:graphicData uri="http://schemas.openxmlformats.org/drawingml/2006/table">
            <a:tbl>
              <a:tblPr/>
              <a:tblGrid>
                <a:gridCol w="519112"/>
                <a:gridCol w="723900"/>
                <a:gridCol w="2298700"/>
                <a:gridCol w="1179513"/>
                <a:gridCol w="1179512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Р.Бр.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Конто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Назив конта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Дугује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Потражује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21290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530</a:t>
                      </a:r>
                      <a:endParaRPr kumimoji="0" lang="sr-Cyrl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</a:t>
                      </a:r>
                      <a:endParaRPr kumimoji="0" lang="sr-Cyrl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2129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701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710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Потраживања по основу продаје 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Исправка вриједности - дисконт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Ревалоризационе резерве ХОВ расположивих за продају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Улагања фонда у финансијска средства расположива за продају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Исправка вриједности  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Приходи од камата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Реализовани приходи од продаје ХОВ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 књижење продаје обвезница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8.113,16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1.411,80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288.00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9.000,00</a:t>
                      </a:r>
                      <a:endParaRPr kumimoji="0" lang="sr-Cyrl-C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338,00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51,36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423,60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2587" cy="7953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200" dirty="0" smtClean="0">
                <a:solidFill>
                  <a:srgbClr val="03495C"/>
                </a:solidFill>
                <a:ea typeface="+mj-ea"/>
                <a:cs typeface="Arial" pitchFamily="34" charset="0"/>
              </a:rPr>
              <a:t>Овлашћени учесници</a:t>
            </a:r>
            <a:endParaRPr lang="sr-Latn-CS" sz="3200" dirty="0" smtClean="0">
              <a:solidFill>
                <a:srgbClr val="03495C"/>
              </a:solidFill>
              <a:ea typeface="+mj-ea"/>
              <a:cs typeface="Arial" pitchFamily="34" charset="0"/>
            </a:endParaRP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468313" y="1916113"/>
            <a:ext cx="7775575" cy="4389437"/>
          </a:xfrm>
        </p:spPr>
        <p:txBody>
          <a:bodyPr/>
          <a:lstStyle/>
          <a:p>
            <a:pPr marL="514350" indent="-514350" algn="just" eaLnBrk="1" hangingPunct="1">
              <a:buFont typeface="Wingdings 2" charset="0"/>
              <a:buChar char=""/>
            </a:pPr>
            <a:r>
              <a:rPr lang="ru-RU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Овлашћени учесници на тржишту хартија од вриједности су правна и физичка лица, која за обављање послова са хартијама од вриједности имају дозволу Комисије, и то: берзански посредници, брокери, инвестициони савјетници и инвестициони менаџери. </a:t>
            </a:r>
            <a:endParaRPr lang="en-US" sz="24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514350" indent="-514350" algn="just" eaLnBrk="1" hangingPunct="1">
              <a:buFont typeface="Wingdings 2" charset="0"/>
              <a:buNone/>
            </a:pPr>
            <a:r>
              <a:rPr lang="en-U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    - </a:t>
            </a:r>
            <a:r>
              <a:rPr lang="ru-RU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Берзански посредник је брокерско дилерско друштво или банка која има дозволу Комисије</a:t>
            </a:r>
            <a:endParaRPr lang="en-US" sz="24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514350" indent="-514350" algn="just" eaLnBrk="1" hangingPunct="1">
              <a:buFont typeface="Wingdings 2" charset="0"/>
              <a:buChar char=""/>
            </a:pPr>
            <a:endParaRPr lang="en-US">
              <a:solidFill>
                <a:srgbClr val="0076A3"/>
              </a:solidFill>
              <a:latin typeface="AEIQ.PFA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11188" y="285750"/>
            <a:ext cx="7975600" cy="795338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ea typeface="+mj-ea"/>
              </a:rPr>
              <a:t>Извјештавање берзанских посредника</a:t>
            </a:r>
            <a:endParaRPr lang="sr-Latn-CS" sz="2800" dirty="0" smtClean="0">
              <a:ea typeface="+mj-ea"/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611188" y="1214438"/>
            <a:ext cx="7777162" cy="5110162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sr-Cyrl-CS">
                <a:solidFill>
                  <a:srgbClr val="03495C"/>
                </a:solidFill>
                <a:latin typeface="Franklin Gothic Book" charset="0"/>
              </a:rPr>
              <a:t>Законски оквир</a:t>
            </a:r>
            <a:endParaRPr lang="sr-Latn-CS">
              <a:solidFill>
                <a:srgbClr val="03495C"/>
              </a:solidFill>
              <a:latin typeface="Franklin Gothic Book" charset="0"/>
            </a:endParaRPr>
          </a:p>
          <a:p>
            <a:pPr eaLnBrk="1" hangingPunct="1"/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Закон о тржишту  хартија од вриједности (</a:t>
            </a:r>
            <a:r>
              <a:rPr lang="hr-HR" sz="1800">
                <a:solidFill>
                  <a:srgbClr val="03495C"/>
                </a:solidFill>
                <a:latin typeface="Franklin Gothic Book" charset="0"/>
              </a:rPr>
              <a:t>„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Службени гласник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</a:rPr>
              <a:t>РС</a:t>
            </a:r>
            <a:r>
              <a:rPr lang="hr-HR" sz="1800">
                <a:solidFill>
                  <a:srgbClr val="03495C"/>
                </a:solidFill>
                <a:latin typeface="Franklin Gothic Book" charset="0"/>
              </a:rPr>
              <a:t>“</a:t>
            </a:r>
            <a:r>
              <a:rPr lang="sr-Cyrl-CS" sz="1800">
                <a:solidFill>
                  <a:srgbClr val="03495C"/>
                </a:solidFill>
                <a:latin typeface="Franklin Gothic Book" charset="0"/>
              </a:rPr>
              <a:t> 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број </a:t>
            </a:r>
            <a:r>
              <a:rPr lang="ru-RU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92/06</a:t>
            </a:r>
            <a:r>
              <a:rPr lang="en-U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, </a:t>
            </a:r>
            <a:r>
              <a:rPr lang="sr-Cyrl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34/09 и 30/12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) и подзаконска регулатива донесена од стране регулатора Комисије за хартије од  вриједности РС;</a:t>
            </a:r>
            <a:endParaRPr lang="sr-Latn-CS" sz="18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/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Закон  о привредним друштвима (</a:t>
            </a:r>
            <a:r>
              <a:rPr lang="hr-HR" sz="1800">
                <a:solidFill>
                  <a:srgbClr val="03495C"/>
                </a:solidFill>
                <a:latin typeface="Franklin Gothic Book" charset="0"/>
              </a:rPr>
              <a:t>„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Службени гласник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</a:rPr>
              <a:t>РС</a:t>
            </a:r>
            <a:r>
              <a:rPr lang="hr-HR" sz="1800">
                <a:solidFill>
                  <a:srgbClr val="03495C"/>
                </a:solidFill>
                <a:latin typeface="Franklin Gothic Book" charset="0"/>
              </a:rPr>
              <a:t>“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 127/08, 58/09, </a:t>
            </a:r>
            <a:r>
              <a:rPr lang="sr-Cyrl-CS" sz="1800">
                <a:solidFill>
                  <a:srgbClr val="03495C"/>
                </a:solidFill>
                <a:latin typeface="Franklin Gothic Book" charset="0"/>
              </a:rPr>
              <a:t>и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 100/10</a:t>
            </a:r>
            <a:r>
              <a:rPr lang="hr-HR" sz="1800">
                <a:solidFill>
                  <a:srgbClr val="03495C"/>
                </a:solidFill>
                <a:latin typeface="Franklin Gothic Book" charset="0"/>
              </a:rPr>
              <a:t>)</a:t>
            </a:r>
            <a:endParaRPr lang="sr-Latn-CS" sz="18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/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Закон о рачуноводству и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</a:rPr>
              <a:t>ревизији и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 подзаконски прописи који регулишу облик и начин финансијског извјештавања;</a:t>
            </a:r>
            <a:endParaRPr lang="sr-Latn-CS" sz="18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/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Закон о порезу на добит  (</a:t>
            </a:r>
            <a:r>
              <a:rPr lang="hr-HR" sz="1800">
                <a:solidFill>
                  <a:srgbClr val="03495C"/>
                </a:solidFill>
                <a:latin typeface="Franklin Gothic Book" charset="0"/>
              </a:rPr>
              <a:t>„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Службени гласник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</a:rPr>
              <a:t>РС</a:t>
            </a:r>
            <a:r>
              <a:rPr lang="hr-HR" sz="1800">
                <a:solidFill>
                  <a:srgbClr val="03495C"/>
                </a:solidFill>
                <a:latin typeface="Franklin Gothic Book" charset="0"/>
              </a:rPr>
              <a:t>“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 број 91/06);</a:t>
            </a:r>
          </a:p>
          <a:p>
            <a:pPr eaLnBrk="1" hangingPunct="1"/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Закон о порезу на доходак  (</a:t>
            </a:r>
            <a:r>
              <a:rPr lang="hr-HR" sz="1800">
                <a:solidFill>
                  <a:srgbClr val="03495C"/>
                </a:solidFill>
                <a:latin typeface="Franklin Gothic Book" charset="0"/>
              </a:rPr>
              <a:t>„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Службени гласник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</a:rPr>
              <a:t>РС</a:t>
            </a:r>
            <a:r>
              <a:rPr lang="hr-HR" sz="1800">
                <a:solidFill>
                  <a:srgbClr val="03495C"/>
                </a:solidFill>
                <a:latin typeface="Franklin Gothic Book" charset="0"/>
              </a:rPr>
              <a:t>“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 број 91/06</a:t>
            </a:r>
            <a:r>
              <a:rPr lang="ru-RU" sz="1800" b="1">
                <a:solidFill>
                  <a:srgbClr val="03495C"/>
                </a:solidFill>
                <a:latin typeface="Franklin Gothic Book" charset="0"/>
              </a:rPr>
              <a:t>,</a:t>
            </a:r>
            <a:r>
              <a:rPr lang="en-US" sz="1800" b="1">
                <a:solidFill>
                  <a:srgbClr val="03495C"/>
                </a:solidFill>
                <a:latin typeface="Franklin Gothic Book" charset="0"/>
              </a:rPr>
              <a:t> </a:t>
            </a:r>
            <a:r>
              <a:rPr lang="en-US" sz="1800">
                <a:solidFill>
                  <a:srgbClr val="03495C"/>
                </a:solidFill>
                <a:latin typeface="Franklin Gothic Book" charset="0"/>
              </a:rPr>
              <a:t>128/06, 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120/08, 71/10 и 1/11</a:t>
            </a:r>
            <a:r>
              <a:rPr lang="sr-Latn-CS" sz="1800" b="1">
                <a:solidFill>
                  <a:srgbClr val="03495C"/>
                </a:solidFill>
                <a:latin typeface="Franklin Gothic Book" charset="0"/>
              </a:rPr>
              <a:t>)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, и други прописи;</a:t>
            </a:r>
            <a:endParaRPr lang="sr-Latn-CS" sz="18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/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Поред горе наведених прописа на организациони дио банке за пословање са хартијама од вриједности примјењује се:</a:t>
            </a:r>
            <a:endParaRPr lang="sr-Latn-CS" sz="1800">
              <a:solidFill>
                <a:srgbClr val="03495C"/>
              </a:solidFill>
              <a:latin typeface="Franklin Gothic Book" charset="0"/>
            </a:endParaRPr>
          </a:p>
          <a:p>
            <a:pPr lvl="1" eaLnBrk="1" hangingPunct="1"/>
            <a:r>
              <a:rPr lang="ru-RU" sz="1400">
                <a:solidFill>
                  <a:srgbClr val="03495C"/>
                </a:solidFill>
                <a:latin typeface="Franklin Gothic Book" charset="0"/>
              </a:rPr>
              <a:t>Закон о банкама (</a:t>
            </a:r>
            <a:r>
              <a:rPr lang="hr-HR" sz="1400">
                <a:solidFill>
                  <a:srgbClr val="03495C"/>
                </a:solidFill>
                <a:latin typeface="Franklin Gothic Book" charset="0"/>
              </a:rPr>
              <a:t>„</a:t>
            </a:r>
            <a:r>
              <a:rPr lang="ru-RU" sz="1400">
                <a:solidFill>
                  <a:srgbClr val="03495C"/>
                </a:solidFill>
                <a:latin typeface="Franklin Gothic Book" charset="0"/>
              </a:rPr>
              <a:t>Службени гласник </a:t>
            </a:r>
            <a:r>
              <a:rPr lang="en-US" sz="1400">
                <a:solidFill>
                  <a:srgbClr val="03495C"/>
                </a:solidFill>
                <a:latin typeface="Franklin Gothic Book" charset="0"/>
              </a:rPr>
              <a:t>РС </a:t>
            </a:r>
            <a:r>
              <a:rPr lang="hr-HR" sz="1400">
                <a:solidFill>
                  <a:srgbClr val="03495C"/>
                </a:solidFill>
                <a:latin typeface="Franklin Gothic Book" charset="0"/>
              </a:rPr>
              <a:t>“ </a:t>
            </a:r>
            <a:r>
              <a:rPr lang="ru-RU" sz="1400">
                <a:solidFill>
                  <a:srgbClr val="03495C"/>
                </a:solidFill>
                <a:latin typeface="Franklin Gothic Book" charset="0"/>
              </a:rPr>
              <a:t>број </a:t>
            </a:r>
            <a:r>
              <a:rPr lang="hr-HR" sz="1400">
                <a:solidFill>
                  <a:srgbClr val="03495C"/>
                </a:solidFill>
                <a:latin typeface="Franklin Gothic Book" charset="0"/>
              </a:rPr>
              <a:t>44</a:t>
            </a:r>
            <a:r>
              <a:rPr lang="ru-RU" sz="1400">
                <a:solidFill>
                  <a:srgbClr val="03495C"/>
                </a:solidFill>
                <a:latin typeface="Franklin Gothic Book" charset="0"/>
              </a:rPr>
              <a:t>/06 )</a:t>
            </a:r>
            <a:r>
              <a:rPr lang="sr-Cyrl-CS" sz="1400">
                <a:solidFill>
                  <a:srgbClr val="03495C"/>
                </a:solidFill>
                <a:latin typeface="Franklin Gothic Book" charset="0"/>
              </a:rPr>
              <a:t> </a:t>
            </a:r>
            <a:r>
              <a:rPr lang="ru-RU" sz="1400">
                <a:solidFill>
                  <a:srgbClr val="03495C"/>
                </a:solidFill>
                <a:latin typeface="Franklin Gothic Book" charset="0"/>
              </a:rPr>
              <a:t>и прописи регулатора - Агенције за банкарство РС</a:t>
            </a:r>
            <a:endParaRPr lang="sr-Latn-CS" sz="14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>
              <a:buFont typeface="Wingdings 2" charset="0"/>
              <a:buNone/>
            </a:pPr>
            <a:endParaRPr lang="en-US" sz="1800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684213" y="0"/>
            <a:ext cx="8229600" cy="135731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2400" dirty="0" smtClean="0">
                <a:ea typeface="+mj-ea"/>
              </a:rPr>
              <a:t>Извештавање </a:t>
            </a:r>
            <a:r>
              <a:rPr lang="sr-Cyrl-BA" sz="2400" dirty="0" err="1" smtClean="0">
                <a:ea typeface="+mj-ea"/>
              </a:rPr>
              <a:t>бП</a:t>
            </a:r>
            <a:r>
              <a:rPr lang="sr-Cyrl-BA" sz="2400" dirty="0" smtClean="0">
                <a:ea typeface="+mj-ea"/>
              </a:rPr>
              <a:t> по Закону о тржишту ХОВ</a:t>
            </a:r>
            <a:endParaRPr lang="en-US" sz="2400" dirty="0" smtClean="0">
              <a:ea typeface="+mj-ea"/>
            </a:endParaRPr>
          </a:p>
        </p:txBody>
      </p:sp>
      <p:sp>
        <p:nvSpPr>
          <p:cNvPr id="53251" name="Rectangle 3"/>
          <p:cNvSpPr>
            <a:spLocks noGrp="1"/>
          </p:cNvSpPr>
          <p:nvPr>
            <p:ph idx="1"/>
          </p:nvPr>
        </p:nvSpPr>
        <p:spPr>
          <a:xfrm>
            <a:off x="684213" y="1571625"/>
            <a:ext cx="8208962" cy="4857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charset="0"/>
              <a:buNone/>
            </a:pPr>
            <a:r>
              <a:rPr lang="en-US" sz="2400">
                <a:solidFill>
                  <a:srgbClr val="03495C"/>
                </a:solidFill>
                <a:latin typeface="Franklin Gothic Book" charset="0"/>
              </a:rPr>
              <a:t>Извјештавање Комисије за ХОВ</a:t>
            </a:r>
            <a:endParaRPr lang="ru-RU" sz="24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v"/>
            </a:pPr>
            <a:r>
              <a:rPr lang="sr-Cyrl-CS" sz="2000" b="1">
                <a:solidFill>
                  <a:srgbClr val="03495C"/>
                </a:solidFill>
                <a:latin typeface="Franklin Gothic Book" charset="0"/>
              </a:rPr>
              <a:t>Правилником о извјештавању и објављивању информација о пословању са хартијама од вриједности прописала садржај, рокове и облик финансијског извјештавања одјељења банке за пословање са хартијама од вриједности</a:t>
            </a:r>
            <a:r>
              <a:rPr lang="en-US" sz="2000" b="1">
                <a:solidFill>
                  <a:srgbClr val="03495C"/>
                </a:solidFill>
                <a:latin typeface="Franklin Gothic Book" charset="0"/>
              </a:rPr>
              <a:t> </a:t>
            </a:r>
            <a:r>
              <a:rPr lang="ru-RU" sz="2000" b="1">
                <a:solidFill>
                  <a:srgbClr val="03495C"/>
                </a:solidFill>
                <a:latin typeface="Franklin Gothic Book" charset="0"/>
              </a:rPr>
              <a:t> (</a:t>
            </a:r>
            <a:r>
              <a:rPr lang="hr-HR" sz="2000" b="1">
                <a:solidFill>
                  <a:srgbClr val="03495C"/>
                </a:solidFill>
                <a:latin typeface="Franklin Gothic Book" charset="0"/>
              </a:rPr>
              <a:t>„</a:t>
            </a:r>
            <a:r>
              <a:rPr lang="ru-RU" sz="2000" b="1">
                <a:solidFill>
                  <a:srgbClr val="03495C"/>
                </a:solidFill>
                <a:latin typeface="Franklin Gothic Book" charset="0"/>
              </a:rPr>
              <a:t>Службени гласник </a:t>
            </a:r>
            <a:r>
              <a:rPr lang="en-US" sz="2000" b="1">
                <a:solidFill>
                  <a:srgbClr val="03495C"/>
                </a:solidFill>
                <a:latin typeface="Franklin Gothic Book" charset="0"/>
              </a:rPr>
              <a:t>РС </a:t>
            </a:r>
            <a:r>
              <a:rPr lang="hr-HR" sz="2000" b="1">
                <a:solidFill>
                  <a:srgbClr val="03495C"/>
                </a:solidFill>
                <a:latin typeface="Franklin Gothic Book" charset="0"/>
              </a:rPr>
              <a:t>“</a:t>
            </a:r>
            <a:r>
              <a:rPr lang="ru-RU" sz="2000" b="1">
                <a:solidFill>
                  <a:srgbClr val="03495C"/>
                </a:solidFill>
                <a:latin typeface="Franklin Gothic Book" charset="0"/>
              </a:rPr>
              <a:t> број 123/08) </a:t>
            </a:r>
          </a:p>
          <a:p>
            <a:pPr eaLnBrk="1" hangingPunct="1">
              <a:lnSpc>
                <a:spcPct val="90000"/>
              </a:lnSpc>
              <a:buFont typeface="Wingdings 2" charset="0"/>
              <a:buNone/>
            </a:pPr>
            <a:endParaRPr lang="en-US" sz="2000" b="1">
              <a:solidFill>
                <a:srgbClr val="03495C"/>
              </a:solidFill>
              <a:latin typeface="Franklin Gothic Book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1">
                <a:solidFill>
                  <a:srgbClr val="03495C"/>
                </a:solidFill>
                <a:latin typeface="Franklin Gothic Book" charset="0"/>
              </a:rPr>
              <a:t>Финансијско 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Char char="§"/>
            </a:pPr>
            <a:r>
              <a:rPr lang="ru-RU" sz="1600">
                <a:solidFill>
                  <a:srgbClr val="03495C"/>
                </a:solidFill>
                <a:latin typeface="Franklin Gothic Book" charset="0"/>
              </a:rPr>
              <a:t>брокерско-дилерска друштва 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Char char="§"/>
            </a:pPr>
            <a:r>
              <a:rPr lang="en-US" sz="1600">
                <a:solidFill>
                  <a:srgbClr val="03495C"/>
                </a:solidFill>
                <a:latin typeface="Franklin Gothic Book" charset="0"/>
              </a:rPr>
              <a:t>организациони дио банке за послове са хартијама од вриједности</a:t>
            </a:r>
            <a:endParaRPr lang="ru-RU" sz="16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1">
                <a:solidFill>
                  <a:srgbClr val="03495C"/>
                </a:solidFill>
                <a:latin typeface="Franklin Gothic Book" charset="0"/>
              </a:rPr>
              <a:t>Нефинансијско </a:t>
            </a:r>
          </a:p>
          <a:p>
            <a:pPr eaLnBrk="1" hangingPunct="1">
              <a:lnSpc>
                <a:spcPct val="90000"/>
              </a:lnSpc>
              <a:buFont typeface="Wingdings 2" charset="0"/>
              <a:buNone/>
            </a:pPr>
            <a:endParaRPr lang="en-US" sz="20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sz="2000">
                <a:solidFill>
                  <a:srgbClr val="03495C"/>
                </a:solidFill>
                <a:latin typeface="Franklin Gothic Book" charset="0"/>
              </a:rPr>
              <a:t>ЕЛЕКТРОНСКО ДОСТАВЉАЊЕ ИЗВЈЕШТАЈА</a:t>
            </a:r>
          </a:p>
          <a:p>
            <a:pPr eaLnBrk="1" hangingPunct="1">
              <a:buFontTx/>
              <a:buNone/>
            </a:pPr>
            <a:endParaRPr lang="en-US" sz="1800" b="1">
              <a:solidFill>
                <a:schemeClr val="accent2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>
          <a:xfrm>
            <a:off x="684213" y="260350"/>
            <a:ext cx="8229600" cy="936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2800" dirty="0" smtClean="0">
                <a:ea typeface="+mj-ea"/>
              </a:rPr>
              <a:t>Извештавање берзанских посредника</a:t>
            </a:r>
            <a:endParaRPr lang="en-US" sz="2800" dirty="0" smtClean="0">
              <a:ea typeface="+mj-ea"/>
            </a:endParaRPr>
          </a:p>
        </p:txBody>
      </p:sp>
      <p:sp>
        <p:nvSpPr>
          <p:cNvPr id="54275" name="Rectangle 3"/>
          <p:cNvSpPr>
            <a:spLocks noGrp="1"/>
          </p:cNvSpPr>
          <p:nvPr>
            <p:ph idx="1"/>
          </p:nvPr>
        </p:nvSpPr>
        <p:spPr>
          <a:xfrm>
            <a:off x="684213" y="1571625"/>
            <a:ext cx="8208962" cy="4857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b="1">
                <a:solidFill>
                  <a:srgbClr val="03495C"/>
                </a:solidFill>
                <a:latin typeface="Franklin Gothic Book" charset="0"/>
              </a:rPr>
              <a:t>Извјештавање берзанских посредника по правилницима донесеним од стране Комисије</a:t>
            </a:r>
            <a:r>
              <a:rPr lang="en-US" sz="2400">
                <a:solidFill>
                  <a:srgbClr val="03495C"/>
                </a:solidFill>
                <a:latin typeface="Franklin Gothic Book" charset="0"/>
              </a:rPr>
              <a:t>:</a:t>
            </a:r>
            <a:endParaRPr lang="sr-Latn-CS" sz="2400">
              <a:solidFill>
                <a:srgbClr val="03495C"/>
              </a:solidFill>
              <a:latin typeface="Franklin Gothic Book" charset="0"/>
            </a:endParaRPr>
          </a:p>
          <a:p>
            <a:pPr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</a:rPr>
              <a:t>Правилник о адекватности капитала, изложености ризику, посебним резервама и ликвидности брокерско-дилерског друштва („Службени гласник Републике Српске“, број: 41/07);</a:t>
            </a:r>
            <a:endParaRPr lang="sr-Latn-CS" sz="2000">
              <a:solidFill>
                <a:srgbClr val="03495C"/>
              </a:solidFill>
              <a:latin typeface="Franklin Gothic Book" charset="0"/>
            </a:endParaRPr>
          </a:p>
          <a:p>
            <a:pPr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</a:rPr>
              <a:t>Правилник о извјештавању и објављивању информација о пословању са хартијама од вриједности („Службени гласник Републике Српске“, број: 123/08 и 29/09);</a:t>
            </a:r>
            <a:endParaRPr lang="sr-Latn-CS" sz="2000">
              <a:solidFill>
                <a:srgbClr val="03495C"/>
              </a:solidFill>
              <a:latin typeface="Franklin Gothic Book" charset="0"/>
            </a:endParaRPr>
          </a:p>
          <a:p>
            <a:pPr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</a:rPr>
              <a:t>Правилник о поступцима који се могу сматрати манипулацијом и другим облицима злоупотребе на тржишту у циљу њиховог откривања и спречавања („Службени гласник Републике Српске“, број: 60/12).</a:t>
            </a:r>
            <a:endParaRPr lang="sr-Latn-CS" sz="20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>
              <a:buFontTx/>
              <a:buNone/>
            </a:pPr>
            <a:endParaRPr lang="en-US" sz="1800" b="1">
              <a:solidFill>
                <a:schemeClr val="accent2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>
          <a:xfrm>
            <a:off x="684213" y="260350"/>
            <a:ext cx="8229600" cy="936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3200" smtClean="0">
                <a:ea typeface="+mj-ea"/>
              </a:rPr>
              <a:t>Извештавање берзанских посредника</a:t>
            </a:r>
            <a:endParaRPr lang="en-US" sz="3200" smtClean="0">
              <a:ea typeface="+mj-ea"/>
            </a:endParaRPr>
          </a:p>
        </p:txBody>
      </p:sp>
      <p:sp>
        <p:nvSpPr>
          <p:cNvPr id="55299" name="Rectangle 3"/>
          <p:cNvSpPr>
            <a:spLocks noGrp="1"/>
          </p:cNvSpPr>
          <p:nvPr>
            <p:ph idx="1"/>
          </p:nvPr>
        </p:nvSpPr>
        <p:spPr>
          <a:xfrm>
            <a:off x="684213" y="1571625"/>
            <a:ext cx="8208962" cy="485775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en-US" sz="2400">
                <a:solidFill>
                  <a:srgbClr val="03495C"/>
                </a:solidFill>
                <a:latin typeface="Franklin Gothic Book" charset="0"/>
              </a:rPr>
              <a:t>Извјештавање берзанских посредника по Правилник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</a:rPr>
              <a:t>у</a:t>
            </a:r>
            <a:r>
              <a:rPr lang="en-US" sz="2400">
                <a:solidFill>
                  <a:srgbClr val="03495C"/>
                </a:solidFill>
                <a:latin typeface="Franklin Gothic Book" charset="0"/>
              </a:rPr>
              <a:t> о </a:t>
            </a:r>
            <a:r>
              <a:rPr lang="en-US" sz="2400" b="1">
                <a:solidFill>
                  <a:srgbClr val="03495C"/>
                </a:solidFill>
                <a:latin typeface="Franklin Gothic Book" charset="0"/>
              </a:rPr>
              <a:t>адекватности капитала, изложености ризику, посебним резервама и ликвидности брокерско-дилерског друштва</a:t>
            </a:r>
            <a:r>
              <a:rPr lang="en-US" sz="2400">
                <a:solidFill>
                  <a:srgbClr val="03495C"/>
                </a:solidFill>
                <a:latin typeface="Franklin Gothic Book" charset="0"/>
              </a:rPr>
              <a:t>:</a:t>
            </a:r>
          </a:p>
          <a:p>
            <a:pPr algn="just" eaLnBrk="1" hangingPunct="1">
              <a:buFont typeface="Arial" charset="0"/>
              <a:buNone/>
            </a:pPr>
            <a:endParaRPr lang="en-US" sz="2400">
              <a:solidFill>
                <a:srgbClr val="03495C"/>
              </a:solidFill>
              <a:latin typeface="Franklin Gothic Book" charset="0"/>
            </a:endParaRPr>
          </a:p>
          <a:p>
            <a:pPr algn="just" eaLnBrk="1" hangingPunct="1">
              <a:buFont typeface="Arial" charset="0"/>
              <a:buNone/>
            </a:pPr>
            <a:r>
              <a:rPr lang="en-US" sz="2400">
                <a:solidFill>
                  <a:srgbClr val="03495C"/>
                </a:solidFill>
                <a:latin typeface="Franklin Gothic Book" charset="0"/>
              </a:rPr>
              <a:t>Берзански посредник је обавезан да одржава капитал најмање на нивоу минималног новчаног дијела основног капитала прописаног чланом 68. Закона о тржишту хартија од вриједности и члан 228. став (3) Закона о привредним друштвима.</a:t>
            </a:r>
            <a:endParaRPr lang="sr-Latn-CS" sz="24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>
              <a:buFontTx/>
              <a:buNone/>
            </a:pPr>
            <a:endParaRPr lang="en-US" sz="1800" b="1">
              <a:solidFill>
                <a:schemeClr val="accent2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>
          <a:xfrm>
            <a:off x="684213" y="260350"/>
            <a:ext cx="8229600" cy="936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3200" dirty="0" smtClean="0">
                <a:ea typeface="+mj-ea"/>
              </a:rPr>
              <a:t>Извештавање берзанских посредника</a:t>
            </a:r>
            <a:endParaRPr lang="en-US" sz="3200" dirty="0" smtClean="0">
              <a:ea typeface="+mj-ea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755650" y="1693863"/>
          <a:ext cx="7632700" cy="4242055"/>
        </p:xfrm>
        <a:graphic>
          <a:graphicData uri="http://schemas.openxmlformats.org/drawingml/2006/table">
            <a:tbl>
              <a:tblPr/>
              <a:tblGrid>
                <a:gridCol w="1512888"/>
                <a:gridCol w="5040312"/>
                <a:gridCol w="1079500"/>
              </a:tblGrid>
              <a:tr h="192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Ознака</a:t>
                      </a:r>
                      <a:endParaRPr kumimoji="0" lang="sr-Latn-CS" sz="1600" b="1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Назив</a:t>
                      </a:r>
                      <a:endParaRPr kumimoji="0" lang="sr-Latn-CS" sz="1600" b="1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Доставља се</a:t>
                      </a:r>
                      <a:endParaRPr kumimoji="0" lang="sr-Latn-CS" sz="1600" b="1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AK-BDD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Адекватност капитала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AK-BDD-K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Капитал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AK-BDD-OR-DHOV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Општи ризици са становишта дужничних хартија од вриједности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AK-BDD-POR-VHOV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Посебне и опште ризике са становишта власничних инструмената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AK-BDD-PR-DHOV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Посебни ризици са становишта дужничких хартија од вриједности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AK-BDD-RD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Ризик доцње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AK-BDD-TR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Трошкови брокерско-дилерског друштва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LI-BDD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Ликвидност брокерско-дилерског друштва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BP-ID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догађајима који битно утичу на пословање берзанског посредника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BP-IF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Финансијски и ревидирани финансијски извјештај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Годишње</a:t>
                      </a:r>
                      <a:r>
                        <a:rPr kumimoji="0" lang="sr-Cyrl-C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, п.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BP-IF-B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пословању организационог дијела банке, која обавља послове са хартијама од вриједности као берзански посредник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Годишње</a:t>
                      </a:r>
                      <a:r>
                        <a:rPr kumimoji="0" lang="sr-Cyrl-C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,п.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BP-IT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трансакцијама из члана 9. став 4. Закона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BP-IU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испуњености услова за обављање послова са хартијама од вриједности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BP-MP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мјесечном пословању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BP-OT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обављеним трансакцијама са преко 5% и 10% укупног броја хартија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BP-PL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повезаним лицима берзанског посредника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BP-ZT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Обавјештење о сумњивим трансакцијама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8229600" cy="785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3200" dirty="0" smtClean="0">
                <a:latin typeface="+mn-lt"/>
                <a:ea typeface="+mj-ea"/>
                <a:cs typeface="Arial" pitchFamily="34" charset="0"/>
              </a:rPr>
              <a:t>Брокерско</a:t>
            </a:r>
            <a:r>
              <a:rPr lang="sr-Latn-CS" sz="3200" dirty="0" smtClean="0">
                <a:ea typeface="+mj-ea"/>
                <a:cs typeface="Arial" pitchFamily="34" charset="0"/>
              </a:rPr>
              <a:t> </a:t>
            </a:r>
            <a:r>
              <a:rPr lang="sr-Latn-CS" sz="3200" dirty="0" err="1" smtClean="0">
                <a:latin typeface="+mn-lt"/>
                <a:ea typeface="+mj-ea"/>
                <a:cs typeface="Arial" pitchFamily="34" charset="0"/>
              </a:rPr>
              <a:t>дилерска</a:t>
            </a:r>
            <a:r>
              <a:rPr lang="sr-Latn-CS" sz="3200" dirty="0" smtClean="0">
                <a:latin typeface="+mn-lt"/>
                <a:ea typeface="+mj-ea"/>
                <a:cs typeface="Arial" pitchFamily="34" charset="0"/>
              </a:rPr>
              <a:t> друштва</a:t>
            </a:r>
            <a:endParaRPr lang="sr-Latn-BA" sz="3200" dirty="0" smtClean="0">
              <a:latin typeface="+mn-lt"/>
              <a:ea typeface="+mj-ea"/>
            </a:endParaRP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684213" y="1571625"/>
            <a:ext cx="7632700" cy="5072063"/>
          </a:xfrm>
        </p:spPr>
        <p:txBody>
          <a:bodyPr/>
          <a:lstStyle/>
          <a:p>
            <a:pPr eaLnBrk="1" hangingPunct="1"/>
            <a:r>
              <a:rPr lang="sr-Cyrl-CS" sz="20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Посебно вођење новчаних средстава клијената</a:t>
            </a:r>
          </a:p>
          <a:p>
            <a:pPr eaLnBrk="1" hangingPunct="1">
              <a:buFont typeface="Wingdings 2" charset="0"/>
              <a:buNone/>
            </a:pPr>
            <a:endParaRPr lang="sr-Cyrl-CS" sz="2000" b="1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algn="just" eaLnBrk="1" hangingPunct="1"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Берзански посредник код пословне банке отвара посебан трансакциони рачун  </a:t>
            </a:r>
            <a:r>
              <a:rPr lang="sr-Cyrl-CS" sz="2000" i="1" u="sng">
                <a:solidFill>
                  <a:srgbClr val="03495C"/>
                </a:solidFill>
                <a:latin typeface="Franklin Gothic Book" charset="0"/>
                <a:cs typeface="Arial" charset="0"/>
              </a:rPr>
              <a:t>клијент рачун  за приливе новчаних средстава од клијената  за куповину хартија од вриједности и одливе исплата по основу  продаје хартија од вриједности за клијента.</a:t>
            </a:r>
          </a:p>
          <a:p>
            <a:pPr algn="just" eaLnBrk="1" hangingPunct="1"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Промјене на овом рачуну се књиже на основу извода,  уз успостовљање аналитике  појединачно за  сваког  клијента. </a:t>
            </a:r>
          </a:p>
          <a:p>
            <a:pPr algn="just" eaLnBrk="1" hangingPunct="1">
              <a:buFont typeface="Wingdings 2" charset="0"/>
              <a:buNone/>
            </a:pPr>
            <a:endParaRPr lang="en-US" sz="2000">
              <a:solidFill>
                <a:schemeClr val="accent2"/>
              </a:solidFill>
              <a:latin typeface="Franklin Gothic Book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81987" cy="863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z="2800" dirty="0" smtClean="0">
                <a:ea typeface="+mj-ea"/>
                <a:cs typeface="Arial" pitchFamily="34" charset="0"/>
              </a:rPr>
              <a:t>Извјештавање инвестиционих фондова </a:t>
            </a:r>
            <a:endParaRPr lang="en-US" sz="2800" dirty="0" smtClean="0">
              <a:ea typeface="+mj-ea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539750" y="1285875"/>
            <a:ext cx="7777163" cy="5038725"/>
          </a:xfrm>
        </p:spPr>
        <p:txBody>
          <a:bodyPr/>
          <a:lstStyle/>
          <a:p>
            <a:pPr marL="215900" indent="0" algn="just" eaLnBrk="1" hangingPunct="1">
              <a:buFont typeface="Wingdings 2" charset="0"/>
              <a:buNone/>
            </a:pPr>
            <a:r>
              <a:rPr lang="sr-Cyrl-CS" sz="2800">
                <a:solidFill>
                  <a:srgbClr val="03495C"/>
                </a:solidFill>
                <a:latin typeface="Franklin Gothic Medium" charset="0"/>
              </a:rPr>
              <a:t>Према</a:t>
            </a:r>
            <a:r>
              <a:rPr lang="en-US" sz="2800">
                <a:solidFill>
                  <a:srgbClr val="03495C"/>
                </a:solidFill>
                <a:latin typeface="Franklin Gothic Medium" charset="0"/>
              </a:rPr>
              <a:t> члан</a:t>
            </a:r>
            <a:r>
              <a:rPr lang="sr-Cyrl-CS" sz="2800">
                <a:solidFill>
                  <a:srgbClr val="03495C"/>
                </a:solidFill>
                <a:latin typeface="Franklin Gothic Medium" charset="0"/>
              </a:rPr>
              <a:t>у</a:t>
            </a:r>
            <a:r>
              <a:rPr lang="en-US" sz="2800">
                <a:solidFill>
                  <a:srgbClr val="03495C"/>
                </a:solidFill>
                <a:latin typeface="Franklin Gothic Medium" charset="0"/>
              </a:rPr>
              <a:t> 2. </a:t>
            </a:r>
            <a:r>
              <a:rPr lang="ru-RU" sz="2800">
                <a:solidFill>
                  <a:srgbClr val="03495C"/>
                </a:solidFill>
                <a:latin typeface="Franklin Gothic Medium" charset="0"/>
              </a:rPr>
              <a:t>Правилнику о садржају, роковима и облику извјештаја инвестиционих  фондова, друштава за управљање и банке депозитара (</a:t>
            </a:r>
            <a:r>
              <a:rPr lang="hr-HR" sz="2800">
                <a:solidFill>
                  <a:srgbClr val="03495C"/>
                </a:solidFill>
                <a:latin typeface="Franklin Gothic Medium" charset="0"/>
              </a:rPr>
              <a:t>„</a:t>
            </a:r>
            <a:r>
              <a:rPr lang="ru-RU" sz="2800">
                <a:solidFill>
                  <a:srgbClr val="03495C"/>
                </a:solidFill>
                <a:latin typeface="Franklin Gothic Medium" charset="0"/>
              </a:rPr>
              <a:t>Службени гласник </a:t>
            </a:r>
            <a:r>
              <a:rPr lang="en-US" sz="2800">
                <a:solidFill>
                  <a:srgbClr val="03495C"/>
                </a:solidFill>
                <a:latin typeface="Franklin Gothic Medium" charset="0"/>
              </a:rPr>
              <a:t>РС</a:t>
            </a:r>
            <a:r>
              <a:rPr lang="hr-HR" sz="2800">
                <a:solidFill>
                  <a:srgbClr val="03495C"/>
                </a:solidFill>
                <a:latin typeface="Franklin Gothic Medium" charset="0"/>
              </a:rPr>
              <a:t>“</a:t>
            </a:r>
            <a:r>
              <a:rPr lang="en-US" sz="2800">
                <a:solidFill>
                  <a:srgbClr val="03495C"/>
                </a:solidFill>
                <a:latin typeface="Franklin Gothic Medium" charset="0"/>
              </a:rPr>
              <a:t> број </a:t>
            </a:r>
            <a:r>
              <a:rPr lang="en-US" sz="2500">
                <a:solidFill>
                  <a:srgbClr val="03495C"/>
                </a:solidFill>
                <a:latin typeface="Franklin Gothic Medium" charset="0"/>
              </a:rPr>
              <a:t>75/09</a:t>
            </a:r>
            <a:r>
              <a:rPr lang="en-US" sz="2800">
                <a:solidFill>
                  <a:srgbClr val="03495C"/>
                </a:solidFill>
                <a:latin typeface="Franklin Gothic Medium" charset="0"/>
              </a:rPr>
              <a:t>)</a:t>
            </a:r>
          </a:p>
          <a:p>
            <a:pPr marL="215900" indent="0" eaLnBrk="1" hangingPunct="1">
              <a:buFont typeface="Wingdings 2" charset="0"/>
              <a:buNone/>
            </a:pPr>
            <a:endParaRPr lang="en-US" sz="2800">
              <a:solidFill>
                <a:srgbClr val="03495C"/>
              </a:solidFill>
              <a:latin typeface="Franklin Gothic Medium" charset="0"/>
            </a:endParaRPr>
          </a:p>
          <a:p>
            <a:pPr marL="722313" lvl="1" indent="-273050" eaLnBrk="1" hangingPunct="1">
              <a:buFont typeface="Wingdings 2" charset="0"/>
              <a:buNone/>
            </a:pPr>
            <a:r>
              <a:rPr lang="en-US">
                <a:solidFill>
                  <a:srgbClr val="03495C"/>
                </a:solidFill>
                <a:latin typeface="Franklin Gothic Medium" charset="0"/>
              </a:rPr>
              <a:t>Подјела:</a:t>
            </a:r>
          </a:p>
          <a:p>
            <a:pPr marL="1004888" lvl="2" indent="-255588" eaLnBrk="1" hangingPunct="1">
              <a:buFontTx/>
              <a:buChar char="-"/>
            </a:pPr>
            <a:r>
              <a:rPr lang="en-US" sz="2500" i="1">
                <a:solidFill>
                  <a:srgbClr val="03495C"/>
                </a:solidFill>
                <a:latin typeface="Franklin Gothic Medium" charset="0"/>
              </a:rPr>
              <a:t>Основни </a:t>
            </a:r>
          </a:p>
          <a:p>
            <a:pPr marL="1004888" lvl="2" indent="-255588" eaLnBrk="1" hangingPunct="1">
              <a:buFontTx/>
              <a:buChar char="-"/>
            </a:pPr>
            <a:r>
              <a:rPr lang="en-US" sz="2500" i="1">
                <a:solidFill>
                  <a:srgbClr val="03495C"/>
                </a:solidFill>
                <a:latin typeface="Franklin Gothic Medium" charset="0"/>
              </a:rPr>
              <a:t>Посебни </a:t>
            </a:r>
          </a:p>
          <a:p>
            <a:pPr marL="1004888" lvl="2" indent="-255588" eaLnBrk="1" hangingPunct="1">
              <a:buFontTx/>
              <a:buChar char="-"/>
            </a:pPr>
            <a:r>
              <a:rPr lang="en-US" sz="2500" i="1">
                <a:solidFill>
                  <a:srgbClr val="03495C"/>
                </a:solidFill>
                <a:latin typeface="Franklin Gothic Medium" charset="0"/>
              </a:rPr>
              <a:t>Надзорни извештаји</a:t>
            </a:r>
            <a:endParaRPr lang="ru-RU" sz="2500" i="1">
              <a:solidFill>
                <a:srgbClr val="03495C"/>
              </a:solidFill>
              <a:latin typeface="Franklin Gothic Medium" charset="0"/>
            </a:endParaRPr>
          </a:p>
          <a:p>
            <a:pPr marL="215900" indent="0" eaLnBrk="1" hangingPunct="1">
              <a:buFont typeface="Wingdings 2" charset="0"/>
              <a:buNone/>
            </a:pPr>
            <a:endParaRPr lang="en-US">
              <a:solidFill>
                <a:schemeClr val="hlink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5565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4000" smtClean="0">
                <a:ea typeface="+mj-ea"/>
                <a:cs typeface="Arial" pitchFamily="34" charset="0"/>
              </a:rPr>
              <a:t>Брокерско дилерска друштва</a:t>
            </a:r>
            <a:endParaRPr lang="sr-Latn-BA" sz="4000" smtClean="0">
              <a:ea typeface="+mj-ea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684213" y="1700213"/>
            <a:ext cx="7775575" cy="4319587"/>
          </a:xfrm>
        </p:spPr>
        <p:txBody>
          <a:bodyPr/>
          <a:lstStyle/>
          <a:p>
            <a:pPr marL="419100" indent="-382588" algn="just" eaLnBrk="1" hangingPunct="1">
              <a:buFont typeface="Wingdings 2" charset="0"/>
              <a:buNone/>
            </a:pPr>
            <a:r>
              <a:rPr lang="sr-Cyrl-CS" sz="2000" u="sng">
                <a:solidFill>
                  <a:srgbClr val="06686D"/>
                </a:solidFill>
                <a:latin typeface="Franklin Gothic Book" charset="0"/>
              </a:rPr>
              <a:t>Члан 124. став (5) Закона о тржишту ХОВ:</a:t>
            </a:r>
          </a:p>
          <a:p>
            <a:pPr marL="419100" indent="-382588" algn="just" eaLnBrk="1" hangingPunct="1">
              <a:buFont typeface="Wingdings 2" charset="0"/>
              <a:buNone/>
            </a:pPr>
            <a:r>
              <a:rPr lang="en-US" sz="2400" i="1">
                <a:solidFill>
                  <a:srgbClr val="06686D"/>
                </a:solidFill>
                <a:latin typeface="Franklin Gothic Book" charset="0"/>
              </a:rPr>
              <a:t>Средства на рачунима клијента </a:t>
            </a:r>
            <a:r>
              <a:rPr lang="en-US" sz="2400" b="1" i="1" u="sng">
                <a:solidFill>
                  <a:srgbClr val="06686D"/>
                </a:solidFill>
                <a:latin typeface="Franklin Gothic Book" charset="0"/>
              </a:rPr>
              <a:t>нису власништво</a:t>
            </a:r>
            <a:r>
              <a:rPr lang="sr-Cyrl-CS" sz="2400" b="1" i="1" u="sng">
                <a:solidFill>
                  <a:srgbClr val="06686D"/>
                </a:solidFill>
                <a:latin typeface="Franklin Gothic Book" charset="0"/>
              </a:rPr>
              <a:t> </a:t>
            </a:r>
            <a:r>
              <a:rPr lang="en-US" sz="2400" b="1" i="1" u="sng">
                <a:solidFill>
                  <a:srgbClr val="06686D"/>
                </a:solidFill>
                <a:latin typeface="Franklin Gothic Book" charset="0"/>
              </a:rPr>
              <a:t>берзанског посредника,  </a:t>
            </a:r>
            <a:r>
              <a:rPr lang="en-US" sz="2400" i="1">
                <a:solidFill>
                  <a:srgbClr val="06686D"/>
                </a:solidFill>
                <a:latin typeface="Franklin Gothic Book" charset="0"/>
              </a:rPr>
              <a:t>не улазе у његову имовину ни у ликвидациону или стечајну масу, нити се могу користити за измирење потраживања повјерилаца берзанског посредника</a:t>
            </a:r>
            <a:endParaRPr lang="sr-Cyrl-CS" sz="2400" i="1">
              <a:solidFill>
                <a:srgbClr val="06686D"/>
              </a:solidFill>
              <a:latin typeface="Franklin Gothic Book" charset="0"/>
            </a:endParaRPr>
          </a:p>
          <a:p>
            <a:pPr marL="419100" indent="-382588" eaLnBrk="1" hangingPunct="1">
              <a:buFont typeface="Wingdings 2" charset="0"/>
              <a:buNone/>
            </a:pPr>
            <a:endParaRPr lang="sr-Cyrl-CS" sz="2800">
              <a:solidFill>
                <a:srgbClr val="FF0000"/>
              </a:solidFill>
              <a:latin typeface="Franklin Gothic Book" charset="0"/>
            </a:endParaRPr>
          </a:p>
          <a:p>
            <a:pPr marL="419100" indent="-382588" eaLnBrk="1" hangingPunct="1">
              <a:buFont typeface="Arial" charset="0"/>
              <a:buNone/>
            </a:pPr>
            <a:endParaRPr lang="en-US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820472" cy="93575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200" dirty="0" smtClean="0">
                <a:ea typeface="+mj-ea"/>
                <a:cs typeface="Arial" pitchFamily="34" charset="0"/>
              </a:rPr>
              <a:t>Билансни статус рачуна новчаних средстава које отвара </a:t>
            </a:r>
            <a:r>
              <a:rPr lang="sr-Cyrl-CS" sz="2200" dirty="0" err="1" smtClean="0">
                <a:ea typeface="+mj-ea"/>
                <a:cs typeface="Arial" pitchFamily="34" charset="0"/>
              </a:rPr>
              <a:t>бп</a:t>
            </a:r>
            <a:endParaRPr lang="en-US" sz="2200" dirty="0" smtClean="0">
              <a:ea typeface="+mj-ea"/>
              <a:cs typeface="Arial" pitchFamily="34" charset="0"/>
            </a:endParaRPr>
          </a:p>
        </p:txBody>
      </p:sp>
      <p:sp>
        <p:nvSpPr>
          <p:cNvPr id="59395" name="Rectangle 3"/>
          <p:cNvSpPr txBox="1">
            <a:spLocks/>
          </p:cNvSpPr>
          <p:nvPr/>
        </p:nvSpPr>
        <p:spPr bwMode="auto">
          <a:xfrm>
            <a:off x="755650" y="1557338"/>
            <a:ext cx="7931150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buFont typeface="Wingdings" charset="0"/>
              <a:buChar char="§"/>
            </a:pPr>
            <a:r>
              <a:rPr lang="sr-Cyrl-CS">
                <a:solidFill>
                  <a:srgbClr val="03495C"/>
                </a:solidFill>
                <a:latin typeface="Franklin Gothic Book" charset="0"/>
              </a:rPr>
              <a:t>Чланом 215. Закона регулисан је начин коришћења средстава са клијент рачуна,  </a:t>
            </a:r>
          </a:p>
          <a:p>
            <a:pPr algn="just" eaLnBrk="1" hangingPunct="1"/>
            <a:endParaRPr lang="sr-Cyrl-CS">
              <a:solidFill>
                <a:srgbClr val="03495C"/>
              </a:solidFill>
              <a:latin typeface="Franklin Gothic Book" charset="0"/>
            </a:endParaRPr>
          </a:p>
          <a:p>
            <a:pPr algn="just" eaLnBrk="1" hangingPunct="1">
              <a:buFont typeface="Wingdings" charset="0"/>
              <a:buChar char="§"/>
            </a:pPr>
            <a:r>
              <a:rPr lang="sr-Cyrl-CS">
                <a:solidFill>
                  <a:srgbClr val="03495C"/>
                </a:solidFill>
                <a:latin typeface="Franklin Gothic Book" charset="0"/>
              </a:rPr>
              <a:t>Чланом 217.став 4. регулисана је забрана употреба средстава гарантног фонда за друге сврхе осим за намјене прописане Законом  као и то да не улази у стечајну и ликвидациону масу ЦР или БП или пословне банке код које је отворен рачун.</a:t>
            </a:r>
          </a:p>
          <a:p>
            <a:pPr algn="just" eaLnBrk="1" hangingPunct="1"/>
            <a:endParaRPr lang="sr-Cyrl-CS">
              <a:solidFill>
                <a:srgbClr val="03495C"/>
              </a:solidFill>
              <a:latin typeface="Franklin Gothic Book" charset="0"/>
            </a:endParaRPr>
          </a:p>
          <a:p>
            <a:pPr algn="just" eaLnBrk="1" hangingPunct="1">
              <a:buFont typeface="Wingdings" charset="0"/>
              <a:buChar char="§"/>
            </a:pPr>
            <a:r>
              <a:rPr lang="sr-Cyrl-CS">
                <a:solidFill>
                  <a:srgbClr val="03495C"/>
                </a:solidFill>
                <a:latin typeface="Franklin Gothic Book" charset="0"/>
              </a:rPr>
              <a:t>Према члану 124 . Закона о тржишту хартија од вриједности (Службени гласник РС број 92/08, 34/09 и 30/12) берзански посредници отварају посебне рачуне за новчана средства клијента и иста нису и не улазе у њихову имовину као ни  стечајну или ликвидац </a:t>
            </a:r>
            <a:r>
              <a:rPr lang="sr-Cyrl-CS" u="sng">
                <a:solidFill>
                  <a:srgbClr val="03495C"/>
                </a:solidFill>
                <a:latin typeface="Franklin Gothic Book" charset="0"/>
              </a:rPr>
              <a:t>власништво берзанског посредника </a:t>
            </a:r>
            <a:r>
              <a:rPr lang="sr-Cyrl-CS">
                <a:solidFill>
                  <a:srgbClr val="03495C"/>
                </a:solidFill>
                <a:latin typeface="Franklin Gothic Book" charset="0"/>
              </a:rPr>
              <a:t>иону масу БП</a:t>
            </a:r>
            <a:r>
              <a:rPr lang="en-US">
                <a:solidFill>
                  <a:srgbClr val="03495C"/>
                </a:solidFill>
                <a:latin typeface="Franklin Gothic Book" charset="0"/>
              </a:rPr>
              <a:t>, </a:t>
            </a:r>
            <a:r>
              <a:rPr lang="sr-Cyrl-CS">
                <a:solidFill>
                  <a:srgbClr val="03495C"/>
                </a:solidFill>
                <a:latin typeface="Franklin Gothic Book" charset="0"/>
              </a:rPr>
              <a:t>нити се могу користити за измирење потраживања повјерилаца БП. 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Content Placeholder 2"/>
          <p:cNvSpPr>
            <a:spLocks noGrp="1"/>
          </p:cNvSpPr>
          <p:nvPr>
            <p:ph idx="1"/>
          </p:nvPr>
        </p:nvSpPr>
        <p:spPr>
          <a:xfrm>
            <a:off x="539750" y="1676400"/>
            <a:ext cx="8208963" cy="4495800"/>
          </a:xfrm>
        </p:spPr>
        <p:txBody>
          <a:bodyPr/>
          <a:lstStyle/>
          <a:p>
            <a:pPr algn="just" eaLnBrk="1" hangingPunct="1"/>
            <a:r>
              <a:rPr lang="sr-Latn-CS" sz="2400">
                <a:solidFill>
                  <a:srgbClr val="03495C"/>
                </a:solidFill>
                <a:latin typeface="Franklin Gothic Book" charset="0"/>
              </a:rPr>
              <a:t>Д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</a:rPr>
              <a:t>ефиниција средства неког ентитета регулисана  је Оквиром за састављање и презентацију финансијских извјештаја  (параграф </a:t>
            </a:r>
            <a:r>
              <a:rPr lang="sr-Cyrl-CS" sz="2400">
                <a:solidFill>
                  <a:srgbClr val="03495C"/>
                </a:solidFill>
                <a:latin typeface="Franklin Gothic Medium" charset="0"/>
              </a:rPr>
              <a:t>53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</a:rPr>
              <a:t> до </a:t>
            </a:r>
            <a:r>
              <a:rPr lang="sr-Cyrl-CS" sz="2400">
                <a:solidFill>
                  <a:srgbClr val="03495C"/>
                </a:solidFill>
                <a:latin typeface="Franklin Gothic Medium" charset="0"/>
              </a:rPr>
              <a:t>59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</a:rPr>
              <a:t>). </a:t>
            </a:r>
          </a:p>
          <a:p>
            <a:pPr algn="just" eaLnBrk="1" hangingPunct="1">
              <a:buFontTx/>
              <a:buNone/>
            </a:pPr>
            <a:endParaRPr lang="sr-Cyrl-CS" sz="2400">
              <a:solidFill>
                <a:srgbClr val="03495C"/>
              </a:solidFill>
              <a:latin typeface="Franklin Gothic Book" charset="0"/>
            </a:endParaRPr>
          </a:p>
          <a:p>
            <a:pPr algn="just" eaLnBrk="1" hangingPunct="1">
              <a:buFontTx/>
              <a:buNone/>
            </a:pPr>
            <a:r>
              <a:rPr lang="sr-Cyrl-CS" sz="2400">
                <a:solidFill>
                  <a:srgbClr val="03495C"/>
                </a:solidFill>
                <a:latin typeface="Franklin Gothic Book" charset="0"/>
              </a:rPr>
              <a:t>Новчана средства на рачунима клијента не испуњавају услове  дефинисане Оквиром... средства које би се могло исказати  у имовини ЦР, БР ...  </a:t>
            </a:r>
            <a:endParaRPr lang="en-US" sz="24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/>
            <a:endParaRPr lang="en-US">
              <a:latin typeface="Franklin Gothic Book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200" dirty="0" smtClean="0">
                <a:ea typeface="+mj-ea"/>
                <a:cs typeface="Arial" pitchFamily="34" charset="0"/>
              </a:rPr>
              <a:t>Билансни статус рачуна новчаних средстава које отвара </a:t>
            </a:r>
            <a:r>
              <a:rPr lang="sr-Cyrl-CS" sz="2200" dirty="0" err="1" smtClean="0">
                <a:ea typeface="+mj-ea"/>
                <a:cs typeface="Arial" pitchFamily="34" charset="0"/>
              </a:rPr>
              <a:t>бп</a:t>
            </a:r>
            <a:endParaRPr lang="en-US" sz="2200" dirty="0">
              <a:ea typeface="+mj-ea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539553" y="188640"/>
            <a:ext cx="8604448" cy="863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 smtClean="0">
                <a:ea typeface="+mj-ea"/>
                <a:cs typeface="Arial" pitchFamily="34" charset="0"/>
              </a:rPr>
              <a:t>Билансни статус рачуна новчаних средстава које отвара берзански посредника </a:t>
            </a:r>
            <a:endParaRPr lang="en-US" sz="2800" b="1" dirty="0" smtClean="0">
              <a:solidFill>
                <a:srgbClr val="00B0F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14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61444" name="Rectangle 5"/>
          <p:cNvSpPr>
            <a:spLocks noChangeArrowheads="1"/>
          </p:cNvSpPr>
          <p:nvPr/>
        </p:nvSpPr>
        <p:spPr bwMode="auto">
          <a:xfrm>
            <a:off x="0" y="0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445" name="Rectangle 3"/>
          <p:cNvSpPr txBox="1">
            <a:spLocks/>
          </p:cNvSpPr>
          <p:nvPr/>
        </p:nvSpPr>
        <p:spPr bwMode="auto">
          <a:xfrm>
            <a:off x="611188" y="1285875"/>
            <a:ext cx="8013700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r-Cyrl-CS" sz="1000"/>
              <a:t> </a:t>
            </a:r>
            <a:endParaRPr lang="en-US" sz="1000"/>
          </a:p>
          <a:p>
            <a:pPr algn="just" eaLnBrk="1" hangingPunct="1"/>
            <a:r>
              <a:rPr lang="sr-Cyrl-CS" sz="2800" b="1" u="sng">
                <a:solidFill>
                  <a:srgbClr val="03495C"/>
                </a:solidFill>
                <a:latin typeface="Franklin Gothic Book" charset="0"/>
              </a:rPr>
              <a:t>Ванбилансна евиденција    </a:t>
            </a:r>
          </a:p>
          <a:p>
            <a:pPr algn="just" eaLnBrk="1" hangingPunct="1"/>
            <a:r>
              <a:rPr lang="sr-Cyrl-CS" sz="2800" b="1" u="sng">
                <a:solidFill>
                  <a:srgbClr val="03495C"/>
                </a:solidFill>
                <a:latin typeface="Franklin Gothic Book" charset="0"/>
              </a:rPr>
              <a:t>   </a:t>
            </a:r>
            <a:endParaRPr lang="en-US" sz="2800">
              <a:solidFill>
                <a:srgbClr val="03495C"/>
              </a:solidFill>
              <a:latin typeface="Franklin Gothic Book" charset="0"/>
            </a:endParaRPr>
          </a:p>
          <a:p>
            <a:pPr algn="just" eaLnBrk="1" hangingPunct="1"/>
            <a:r>
              <a:rPr lang="sr-Cyrl-CS" sz="2000">
                <a:solidFill>
                  <a:srgbClr val="03495C"/>
                </a:solidFill>
                <a:latin typeface="Franklin Gothic Book" charset="0"/>
              </a:rPr>
              <a:t>Према  члану 62. Правилника о контном оквиру и садржини рачуна у контном оквиру за привредна друштва, задруге, друга правна лица и предузетнике  </a:t>
            </a:r>
          </a:p>
          <a:p>
            <a:pPr algn="just" eaLnBrk="1" hangingPunct="1"/>
            <a:r>
              <a:rPr lang="sr-Cyrl-CS" sz="2000">
                <a:solidFill>
                  <a:srgbClr val="03495C"/>
                </a:solidFill>
                <a:latin typeface="Franklin Gothic Book" charset="0"/>
              </a:rPr>
              <a:t> На рачунима 88 - ванбилансна евиденција........  се воде и остала средства која нису у власништву правног лица (актива). Према члану 63. Правилника у ванбилансној пасиви се воде обавезе по основу средстава исказаних у ванбилансној активи. </a:t>
            </a:r>
          </a:p>
          <a:p>
            <a:pPr eaLnBrk="1" hangingPunct="1"/>
            <a:endParaRPr lang="en-US" sz="2000">
              <a:solidFill>
                <a:schemeClr val="accent2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67545" y="0"/>
            <a:ext cx="8208144" cy="1524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1800" dirty="0" smtClean="0">
                <a:ea typeface="+mj-ea"/>
              </a:rPr>
              <a:t>Објављивање о  стању  средстава на клијент рачуну</a:t>
            </a:r>
            <a:endParaRPr lang="sr-Latn-CS" sz="1800" dirty="0" smtClean="0">
              <a:ea typeface="+mj-ea"/>
            </a:endParaRP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969963" y="1916113"/>
            <a:ext cx="7204075" cy="4256087"/>
          </a:xfrm>
        </p:spPr>
        <p:txBody>
          <a:bodyPr/>
          <a:lstStyle/>
          <a:p>
            <a:pPr algn="just" eaLnBrk="1" hangingPunct="1"/>
            <a:r>
              <a:rPr lang="sr-Cyrl-CS" sz="2400">
                <a:solidFill>
                  <a:srgbClr val="03495C"/>
                </a:solidFill>
                <a:latin typeface="Franklin Gothic Book" charset="0"/>
              </a:rPr>
              <a:t>У нотама уз ФИ берзански посредник је обавезан објавити информацију о стања на рачунима који се воде у ванбилансној евиденцији</a:t>
            </a:r>
            <a:endParaRPr lang="sr-Latn-CS" sz="2400">
              <a:solidFill>
                <a:srgbClr val="03495C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67545" y="0"/>
            <a:ext cx="8208144" cy="1124744"/>
          </a:xfrm>
        </p:spPr>
        <p:txBody>
          <a:bodyPr/>
          <a:lstStyle/>
          <a:p>
            <a:pPr marL="420624" indent="-384048" eaLnBrk="1" fontAlgn="auto" hangingPunct="1">
              <a:spcAft>
                <a:spcPts val="0"/>
              </a:spcAft>
              <a:defRPr/>
            </a:pPr>
            <a:r>
              <a:rPr lang="sr-Latn-CS" sz="2400" dirty="0" smtClean="0">
                <a:ea typeface="+mj-ea"/>
                <a:cs typeface="Arial" pitchFamily="34" charset="0"/>
              </a:rPr>
              <a:t>Брокерско </a:t>
            </a:r>
            <a:r>
              <a:rPr lang="sr-Latn-CS" sz="2400" dirty="0" err="1" smtClean="0">
                <a:ea typeface="+mj-ea"/>
                <a:cs typeface="Arial" pitchFamily="34" charset="0"/>
              </a:rPr>
              <a:t>дилерска</a:t>
            </a:r>
            <a:r>
              <a:rPr lang="sr-Latn-CS" sz="2400" dirty="0" smtClean="0">
                <a:ea typeface="+mj-ea"/>
                <a:cs typeface="Arial" pitchFamily="34" charset="0"/>
              </a:rPr>
              <a:t> друштва – организациони дијелови банке</a:t>
            </a:r>
            <a:endParaRPr lang="en-US" sz="2400" dirty="0" smtClean="0">
              <a:ea typeface="+mj-ea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539750" y="1484313"/>
            <a:ext cx="7634288" cy="4687887"/>
          </a:xfrm>
        </p:spPr>
        <p:txBody>
          <a:bodyPr/>
          <a:lstStyle/>
          <a:p>
            <a:pPr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Извјештавање Комисије за ХОВ РС:</a:t>
            </a:r>
          </a:p>
          <a:p>
            <a:pPr algn="just" eaLnBrk="1" hangingPunct="1"/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Правилник о извјештавању и објављивању информација о пословању са хартијама од вриједности</a:t>
            </a:r>
          </a:p>
          <a:p>
            <a:pPr lvl="1" algn="just" eaLnBrk="1" hangingPunct="1">
              <a:buFont typeface="Arial" charset="0"/>
              <a:buChar char="•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 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приходима и расходима од послова са хартијама од вриједности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 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промјенама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у  капитал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у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банке</a:t>
            </a:r>
          </a:p>
          <a:p>
            <a:pPr lvl="1" algn="just" eaLnBrk="1" hangingPunct="1">
              <a:buFont typeface="Arial" charset="0"/>
              <a:buChar char="•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 Забиљешке/појашњења 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руководиоца одјељења за послове са хартијама од вриједности</a:t>
            </a:r>
            <a:endParaRPr lang="sr-Cyrl-C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 Појашњења </a:t>
            </a:r>
            <a:r>
              <a:rPr lang="sr-Latn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руководиоца одјељења за послове са хартијама од вриједности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/>
          </p:cNvSpPr>
          <p:nvPr>
            <p:ph idx="1"/>
          </p:nvPr>
        </p:nvSpPr>
        <p:spPr>
          <a:xfrm>
            <a:off x="611188" y="1700213"/>
            <a:ext cx="7993062" cy="4229100"/>
          </a:xfrm>
        </p:spPr>
        <p:txBody>
          <a:bodyPr/>
          <a:lstStyle/>
          <a:p>
            <a:pPr marL="419100" indent="-382588" algn="just" eaLnBrk="1" hangingPunct="1">
              <a:buFont typeface="Wingdings 2" charset="0"/>
              <a:buNone/>
            </a:pPr>
            <a:r>
              <a:rPr lang="en-US" sz="2000">
                <a:solidFill>
                  <a:srgbClr val="03495C"/>
                </a:solidFill>
                <a:latin typeface="Franklin Gothic Book" charset="0"/>
              </a:rPr>
              <a:t>Забиљешке руководиоца одјељења за послове са хартијама од вриједности</a:t>
            </a:r>
          </a:p>
          <a:p>
            <a:pPr marL="419100" indent="-382588" algn="just" eaLnBrk="1" hangingPunct="1"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</a:rPr>
              <a:t>	Напомене уз  полугодишње ФИ треба да садрже објављивања према захтјевима МРС- 34 и осталим МРС/МСФИ</a:t>
            </a:r>
            <a:endParaRPr lang="en-US" sz="2000">
              <a:solidFill>
                <a:srgbClr val="03495C"/>
              </a:solidFill>
              <a:latin typeface="Franklin Gothic Book" charset="0"/>
            </a:endParaRPr>
          </a:p>
          <a:p>
            <a:pPr marL="419100" indent="-382588" algn="just" eaLnBrk="1" hangingPunct="1"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</a:rPr>
              <a:t>	-</a:t>
            </a:r>
            <a:r>
              <a:rPr lang="en-US" sz="2000">
                <a:solidFill>
                  <a:srgbClr val="03495C"/>
                </a:solidFill>
                <a:latin typeface="Franklin Gothic Book" charset="0"/>
              </a:rPr>
              <a:t> Информације које објашњавају ставке приказане у финансијским извјештајимаг</a:t>
            </a:r>
          </a:p>
          <a:p>
            <a:pPr marL="419100" indent="-382588" algn="just" eaLnBrk="1" hangingPunct="1">
              <a:buFont typeface="Wingdings 2" charset="0"/>
              <a:buNone/>
            </a:pPr>
            <a:r>
              <a:rPr lang="en-US" sz="2000">
                <a:solidFill>
                  <a:srgbClr val="03495C"/>
                </a:solidFill>
                <a:latin typeface="Franklin Gothic Book" charset="0"/>
              </a:rPr>
              <a:t>	-   Објављивања која укључују непредви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</a:rPr>
              <a:t>ђ</a:t>
            </a:r>
            <a:r>
              <a:rPr lang="en-US" sz="2000">
                <a:solidFill>
                  <a:srgbClr val="03495C"/>
                </a:solidFill>
                <a:latin typeface="Franklin Gothic Book" charset="0"/>
              </a:rPr>
              <a:t>ене обавезе и непризнате уговорено преузете обавезе те циљеве и политике управљања финансијским ризицима субјекта</a:t>
            </a:r>
          </a:p>
        </p:txBody>
      </p:sp>
      <p:sp>
        <p:nvSpPr>
          <p:cNvPr id="64515" name="Rectangle 3"/>
          <p:cNvSpPr txBox="1">
            <a:spLocks/>
          </p:cNvSpPr>
          <p:nvPr/>
        </p:nvSpPr>
        <p:spPr bwMode="auto">
          <a:xfrm>
            <a:off x="684213" y="115888"/>
            <a:ext cx="79724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None/>
            </a:pPr>
            <a:r>
              <a:rPr lang="sr-Latn-CS" sz="2800">
                <a:solidFill>
                  <a:schemeClr val="tx2"/>
                </a:solidFill>
                <a:cs typeface="Arial" charset="0"/>
              </a:rPr>
              <a:t>Брокерско дилерска друштва – организациони дијелови банке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 txBox="1">
            <a:spLocks/>
          </p:cNvSpPr>
          <p:nvPr/>
        </p:nvSpPr>
        <p:spPr bwMode="auto">
          <a:xfrm>
            <a:off x="755650" y="1628775"/>
            <a:ext cx="7920038" cy="387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/>
            <a:endParaRPr lang="sr-Cyrl-CS" sz="2000">
              <a:solidFill>
                <a:srgbClr val="0076A3"/>
              </a:solidFill>
              <a:latin typeface="Calibri" charset="0"/>
            </a:endParaRPr>
          </a:p>
          <a:p>
            <a:pPr algn="just" eaLnBrk="1" hangingPunct="1"/>
            <a:r>
              <a:rPr lang="en-US" sz="2400">
                <a:solidFill>
                  <a:srgbClr val="03495C"/>
                </a:solidFill>
                <a:cs typeface="Arial" charset="0"/>
              </a:rPr>
              <a:t>Правилник о извјештавању и објављивању информација о пословању са хартијама од вриједности</a:t>
            </a:r>
            <a:endParaRPr lang="sr-Cyrl-CS" sz="2400">
              <a:solidFill>
                <a:srgbClr val="03495C"/>
              </a:solidFill>
              <a:cs typeface="Arial" charset="0"/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sr-Latn-CS" sz="2400">
                <a:solidFill>
                  <a:srgbClr val="03495C"/>
                </a:solidFill>
                <a:cs typeface="Arial" charset="0"/>
              </a:rPr>
              <a:t>Извјештај о приходима и расходима од послова са хартијама од вриједности</a:t>
            </a:r>
            <a:endParaRPr lang="sr-Cyrl-CS" sz="2400">
              <a:solidFill>
                <a:srgbClr val="03495C"/>
              </a:solidFill>
              <a:cs typeface="Arial" charset="0"/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sr-Latn-CS" sz="2400">
                <a:solidFill>
                  <a:srgbClr val="03495C"/>
                </a:solidFill>
                <a:cs typeface="Arial" charset="0"/>
              </a:rPr>
              <a:t>Извјештај о промјенама/стању основног капитала банке</a:t>
            </a:r>
            <a:endParaRPr lang="sr-Cyrl-CS" sz="2400">
              <a:solidFill>
                <a:srgbClr val="03495C"/>
              </a:solidFill>
              <a:cs typeface="Arial" charset="0"/>
            </a:endParaRPr>
          </a:p>
          <a:p>
            <a:pPr eaLnBrk="1" hangingPunct="1"/>
            <a:endParaRPr lang="sr-Latn-CS">
              <a:solidFill>
                <a:srgbClr val="FF0000"/>
              </a:solidFill>
            </a:endParaRPr>
          </a:p>
        </p:txBody>
      </p:sp>
      <p:sp>
        <p:nvSpPr>
          <p:cNvPr id="65539" name="Rectangle 3"/>
          <p:cNvSpPr txBox="1">
            <a:spLocks/>
          </p:cNvSpPr>
          <p:nvPr/>
        </p:nvSpPr>
        <p:spPr bwMode="auto">
          <a:xfrm>
            <a:off x="684213" y="115888"/>
            <a:ext cx="79724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None/>
            </a:pPr>
            <a:r>
              <a:rPr lang="sr-Latn-CS" sz="2800">
                <a:solidFill>
                  <a:schemeClr val="tx2"/>
                </a:solidFill>
                <a:cs typeface="Arial" charset="0"/>
              </a:rPr>
              <a:t>Брокерско дилерска друштва – организациони дијелови банке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idx="4294967295"/>
          </p:nvPr>
        </p:nvSpPr>
        <p:spPr>
          <a:xfrm>
            <a:off x="914400" y="188913"/>
            <a:ext cx="8229600" cy="642937"/>
          </a:xfrm>
        </p:spPr>
        <p:txBody>
          <a:bodyPr lIns="0" rIns="0" bIns="0" anchor="b"/>
          <a:lstStyle/>
          <a:p>
            <a:pPr marL="419100" indent="-382588" algn="ctr" eaLnBrk="1" hangingPunct="1">
              <a:lnSpc>
                <a:spcPct val="90000"/>
              </a:lnSpc>
              <a:buFont typeface="Wingdings 2" charset="0"/>
              <a:buNone/>
            </a:pPr>
            <a:r>
              <a:rPr lang="sr-Latn-CS" sz="1800">
                <a:latin typeface="Franklin Gothic Book" charset="0"/>
                <a:cs typeface="Arial" charset="0"/>
              </a:rPr>
              <a:t>Извјештај о приходима и расходима од послова са хартијама од вриједности</a:t>
            </a:r>
          </a:p>
          <a:p>
            <a:pPr marL="419100" indent="-382588" algn="ctr" eaLnBrk="1" hangingPunct="1">
              <a:lnSpc>
                <a:spcPct val="90000"/>
              </a:lnSpc>
              <a:buFont typeface="Wingdings 2" charset="0"/>
              <a:buNone/>
            </a:pPr>
            <a:r>
              <a:rPr lang="sr-Cyrl-CS" sz="1800">
                <a:latin typeface="Franklin Gothic Book" charset="0"/>
                <a:cs typeface="Arial" charset="0"/>
              </a:rPr>
              <a:t>За период </a:t>
            </a:r>
            <a:r>
              <a:rPr lang="sr-Latn-CS" sz="1800">
                <a:latin typeface="Franklin Gothic Book" charset="0"/>
                <a:cs typeface="Arial" charset="0"/>
              </a:rPr>
              <a:t> ______________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00113" y="836613"/>
          <a:ext cx="7416800" cy="5878641"/>
        </p:xfrm>
        <a:graphic>
          <a:graphicData uri="http://schemas.openxmlformats.org/drawingml/2006/table">
            <a:tbl>
              <a:tblPr/>
              <a:tblGrid>
                <a:gridCol w="576262"/>
                <a:gridCol w="4619625"/>
                <a:gridCol w="1138238"/>
                <a:gridCol w="1082675"/>
              </a:tblGrid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Р.б.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6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Позиција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6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Текућа  година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6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Претходна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 година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6A3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I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Приходи од накнада од провизија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1.1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Приходи од куповине  и продаје хартија од вриједности по налогу налогодавца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1.2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Приход од куповине и продаје хартија од вриједности у своје име и за свој рачун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1.2 a)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 са повезаним лицима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1.2 </a:t>
                      </a:r>
                      <a:r>
                        <a:rPr kumimoji="0" lang="sr-Cyrl-C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б</a:t>
                      </a: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с неповезаним лицима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1.3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Приход од управљања портфељом хартија од вриједности за рачун налогодавца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1.4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Приход од посебне берзанске трговине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1.5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Приход од послова агента емисије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1.6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Приход од послова преузимаоца емисије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1.7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Приход од инвестиционог савјетовања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II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Остали непоменути приходи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III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Расходи по основу накнада и провизије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3.1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Трошкови накнада и провизија у земљи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3.1 a)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са повезаним лицима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3.1 </a:t>
                      </a:r>
                      <a:r>
                        <a:rPr kumimoji="0" lang="sr-Cyrl-C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б</a:t>
                      </a: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с неповезаним лицима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3.2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Трошкови накнада и провизија у иностранству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3.2 a)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са повезаним лицима,  филијалама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3.2 </a:t>
                      </a:r>
                      <a:r>
                        <a:rPr kumimoji="0" lang="sr-Cyrl-C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б</a:t>
                      </a: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с неповезаним лицима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IV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Остали непоменути расходи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4.1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Плате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4.2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Закупнина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4.3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Амортизација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4.4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Остали трошкови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V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Нето приход од провизија и накнада    (I-III)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VI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Нето приходи од осталих активности (II-IV)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VII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Приход од камата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VIII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Расходи од камата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IX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Нето приход од камата (VII-VIII)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X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Резултат из пословне дјелатности (V+/-VI+/-IX)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XI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Нето нереализовани добици или губици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XII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Резултат пословања (X+/-XI)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2607" marR="52607" marT="0" marB="0" anchor="ctr" horzOverflow="overflow">
                    <a:lnL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9A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561262" cy="7191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ea typeface="+mj-ea"/>
              </a:rPr>
              <a:t>Извјештавање </a:t>
            </a:r>
            <a:r>
              <a:rPr lang="en-US" sz="2800" dirty="0" err="1" smtClean="0">
                <a:ea typeface="+mj-ea"/>
              </a:rPr>
              <a:t>кастоди</a:t>
            </a:r>
            <a:r>
              <a:rPr lang="ru-RU" sz="2800" dirty="0" smtClean="0">
                <a:ea typeface="+mj-ea"/>
              </a:rPr>
              <a:t> банака</a:t>
            </a:r>
            <a:endParaRPr lang="sr-Latn-BA" sz="2800" dirty="0" smtClean="0">
              <a:ea typeface="+mj-ea"/>
            </a:endParaRP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468313" y="1571625"/>
            <a:ext cx="8135937" cy="4752975"/>
          </a:xfrm>
        </p:spPr>
        <p:txBody>
          <a:bodyPr/>
          <a:lstStyle/>
          <a:p>
            <a:pPr marL="419100" indent="-382588" eaLnBrk="1" hangingPunct="1">
              <a:buFont typeface="Wingdings 2" charset="0"/>
              <a:buChar char="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Правилник о обављању кастоди послова („Службени Гласник Републике Српске“, број: 37/10, 60/12, 97/12 и 5/13) 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eaLnBrk="1" hangingPunct="1">
              <a:buFont typeface="Wingdings 2" charset="0"/>
              <a:buNone/>
            </a:pPr>
            <a:endParaRPr lang="sr-Cyrl-CS" sz="2000" i="1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algn="just" eaLnBrk="1" hangingPunct="1">
              <a:buFont typeface="Wingdings 2" charset="0"/>
              <a:buNone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Члан 4</a:t>
            </a:r>
            <a:r>
              <a:rPr lang="sr-Cyrl-CS" sz="2000" i="1">
                <a:solidFill>
                  <a:srgbClr val="03495C"/>
                </a:solidFill>
                <a:latin typeface="Franklin Gothic Book" charset="0"/>
                <a:cs typeface="Arial" charset="0"/>
              </a:rPr>
              <a:t>: „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Под кастоди пословима у смислу овог правилника подразумијевају се послови из члана 128. Закона о тржишту хартија од вриједности („Службени гласник републике Српске“, број 92/06 и 34/09) и послови депозитара инвестиционих фондова из члана 53. Закона о инвестиционим фондовима („Службени гласник републике Српске“, број 92/06). 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419100" indent="-382588" eaLnBrk="1" hangingPunct="1">
              <a:buFont typeface="Wingdings 2" charset="0"/>
              <a:buNone/>
            </a:pPr>
            <a:endParaRPr lang="en-US" sz="2400">
              <a:solidFill>
                <a:schemeClr val="accent2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755650" y="115888"/>
            <a:ext cx="7942263" cy="9366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mtClean="0">
                <a:ea typeface="+mj-ea"/>
                <a:cs typeface="Arial" pitchFamily="34" charset="0"/>
              </a:rPr>
              <a:t>Основни финансијски извјештаји </a:t>
            </a:r>
            <a:endParaRPr lang="en-US" smtClean="0">
              <a:ea typeface="+mj-ea"/>
              <a:cs typeface="Arial" pitchFamily="34" charset="0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86688" cy="4525963"/>
          </a:xfrm>
        </p:spPr>
        <p:txBody>
          <a:bodyPr/>
          <a:lstStyle/>
          <a:p>
            <a:pPr marL="419100" indent="-382588" eaLnBrk="1" hangingPunct="1">
              <a:buFont typeface="Wingdings 2" charset="0"/>
              <a:buChar char=""/>
            </a:pPr>
            <a:r>
              <a:rPr lang="en-US" sz="2400">
                <a:solidFill>
                  <a:srgbClr val="03495C"/>
                </a:solidFill>
                <a:latin typeface="Franklin Gothic Medium" charset="0"/>
                <a:cs typeface="Arial" charset="0"/>
              </a:rPr>
              <a:t>Члан 174. Закона о инвестиционим фондовима</a:t>
            </a:r>
          </a:p>
          <a:p>
            <a:pPr marL="419100" indent="-382588" eaLnBrk="1" hangingPunct="1">
              <a:buFont typeface="Wingdings 2" charset="0"/>
              <a:buNone/>
            </a:pPr>
            <a:endParaRPr lang="en-US" sz="2400">
              <a:solidFill>
                <a:srgbClr val="03495C"/>
              </a:solidFill>
              <a:latin typeface="Franklin Gothic Medium" charset="0"/>
              <a:cs typeface="Arial" charset="0"/>
            </a:endParaRPr>
          </a:p>
          <a:p>
            <a:pPr marL="419100" indent="-382588" algn="just" eaLnBrk="1" hangingPunct="1">
              <a:buFont typeface="Wingdings 2" charset="0"/>
              <a:buChar char=""/>
            </a:pPr>
            <a:r>
              <a:rPr lang="en-US" sz="2400">
                <a:solidFill>
                  <a:srgbClr val="03495C"/>
                </a:solidFill>
                <a:latin typeface="Franklin Gothic Medium" charset="0"/>
              </a:rPr>
              <a:t>Правилник о контном оквиру, садржини рачуна у </a:t>
            </a:r>
            <a:r>
              <a:rPr lang="sr-Cyrl-CS" sz="2400">
                <a:solidFill>
                  <a:srgbClr val="03495C"/>
                </a:solidFill>
                <a:latin typeface="Franklin Gothic Medium" charset="0"/>
              </a:rPr>
              <a:t>к</a:t>
            </a:r>
            <a:r>
              <a:rPr lang="en-US" sz="2400">
                <a:solidFill>
                  <a:srgbClr val="03495C"/>
                </a:solidFill>
                <a:latin typeface="Franklin Gothic Medium" charset="0"/>
              </a:rPr>
              <a:t>онтном оквиру и садржини и форми финансијских извјештаја за инвестиционе фондове (“Службени гласник Републике Српске” број 101/09)</a:t>
            </a:r>
          </a:p>
          <a:p>
            <a:pPr marL="419100" indent="-382588" eaLnBrk="1" hangingPunct="1">
              <a:buFont typeface="Wingdings 2" charset="0"/>
              <a:buNone/>
            </a:pPr>
            <a:r>
              <a:rPr lang="en-US">
                <a:solidFill>
                  <a:schemeClr val="accent2"/>
                </a:solidFill>
                <a:latin typeface="Franklin Gothic Book" charset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611559" y="476250"/>
            <a:ext cx="7562479" cy="1047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ea typeface="+mj-ea"/>
              </a:rPr>
              <a:t>Извјештавање </a:t>
            </a:r>
            <a:r>
              <a:rPr lang="en-US" sz="3100" dirty="0" err="1" smtClean="0">
                <a:ea typeface="+mj-ea"/>
              </a:rPr>
              <a:t>кастоди</a:t>
            </a:r>
            <a:r>
              <a:rPr lang="ru-RU" sz="3100" dirty="0" smtClean="0">
                <a:ea typeface="+mj-ea"/>
              </a:rPr>
              <a:t> банака</a:t>
            </a:r>
            <a:r>
              <a:rPr lang="sr-Cyrl-BA" sz="4000" dirty="0" smtClean="0">
                <a:solidFill>
                  <a:schemeClr val="accent2"/>
                </a:solidFill>
                <a:ea typeface="+mj-ea"/>
              </a:rPr>
              <a:t/>
            </a:r>
            <a:br>
              <a:rPr lang="sr-Cyrl-BA" sz="4000" dirty="0" smtClean="0">
                <a:solidFill>
                  <a:schemeClr val="accent2"/>
                </a:solidFill>
                <a:ea typeface="+mj-ea"/>
              </a:rPr>
            </a:br>
            <a:endParaRPr lang="sr-Latn-BA" sz="4000" dirty="0" smtClean="0">
              <a:ea typeface="+mj-ea"/>
            </a:endParaRP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611188" y="1571625"/>
            <a:ext cx="7632700" cy="4752975"/>
          </a:xfrm>
        </p:spPr>
        <p:txBody>
          <a:bodyPr/>
          <a:lstStyle/>
          <a:p>
            <a:pPr eaLnBrk="1" hangingPunct="1"/>
            <a:r>
              <a:rPr lang="sr-Cyrl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Извјештавање Комисије за ХОВ РС:</a:t>
            </a:r>
          </a:p>
          <a:p>
            <a:pPr lvl="1" algn="just" eaLnBrk="1" hangingPunct="1"/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Правилник о обављању кастоди послова („Службени Гласник Републике Српске“, број: 37/10, 60/12, 97/12 и 5/13) 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1"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Правилник о извјештавању и објављивању информација о пословању са хартијама од вриједности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(„Службени Гласник Републике Српске“, број: 123/08 и 29/09) 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1" algn="just" eaLnBrk="1" hangingPunct="1"/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Правилник о садржају, роковима и облику извјештаја инвестиционих  фондова, друштава за управљање и банке депозитара (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„</a:t>
            </a:r>
            <a:r>
              <a:rPr lang="ru-RU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Службени гласник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РС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“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 број 75/09)</a:t>
            </a:r>
          </a:p>
          <a:p>
            <a:pPr lvl="2" eaLnBrk="1" hangingPunct="1"/>
            <a:endParaRPr lang="en-US" sz="1800">
              <a:solidFill>
                <a:schemeClr val="accent2"/>
              </a:solidFill>
              <a:latin typeface="Franklin Gothic Book" charset="0"/>
              <a:cs typeface="Arial" charset="0"/>
            </a:endParaRPr>
          </a:p>
          <a:p>
            <a:pPr lvl="2" eaLnBrk="1" hangingPunct="1"/>
            <a:endParaRPr lang="en-US" sz="1800">
              <a:solidFill>
                <a:schemeClr val="accent2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endParaRPr lang="en-US">
              <a:solidFill>
                <a:schemeClr val="accent2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84213" y="381000"/>
            <a:ext cx="748982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ea typeface="+mj-ea"/>
              </a:rPr>
              <a:t>Извјештавање </a:t>
            </a:r>
            <a:r>
              <a:rPr lang="en-US" sz="3100" dirty="0" err="1" smtClean="0">
                <a:ea typeface="+mj-ea"/>
              </a:rPr>
              <a:t>кастоди</a:t>
            </a:r>
            <a:r>
              <a:rPr lang="ru-RU" sz="3100" dirty="0" smtClean="0">
                <a:ea typeface="+mj-ea"/>
              </a:rPr>
              <a:t> банака</a:t>
            </a:r>
            <a:r>
              <a:rPr lang="sr-Cyrl-BA" sz="4000" dirty="0" smtClean="0">
                <a:solidFill>
                  <a:schemeClr val="accent2"/>
                </a:solidFill>
                <a:ea typeface="+mj-ea"/>
              </a:rPr>
              <a:t/>
            </a:r>
            <a:br>
              <a:rPr lang="sr-Cyrl-BA" sz="4000" dirty="0" smtClean="0">
                <a:solidFill>
                  <a:schemeClr val="accent2"/>
                </a:solidFill>
                <a:ea typeface="+mj-ea"/>
              </a:rPr>
            </a:br>
            <a:endParaRPr lang="sr-Latn-BA" sz="4000" dirty="0" smtClean="0">
              <a:ea typeface="+mj-ea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55650" y="1196975"/>
          <a:ext cx="7920038" cy="5289869"/>
        </p:xfrm>
        <a:graphic>
          <a:graphicData uri="http://schemas.openxmlformats.org/drawingml/2006/table">
            <a:tbl>
              <a:tblPr/>
              <a:tblGrid>
                <a:gridCol w="965200"/>
                <a:gridCol w="5588000"/>
                <a:gridCol w="1366838"/>
              </a:tblGrid>
              <a:tr h="166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Ознака</a:t>
                      </a:r>
                      <a:endParaRPr kumimoji="0" lang="sr-Latn-CS" sz="1000" b="1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Назив</a:t>
                      </a:r>
                      <a:endParaRPr kumimoji="0" lang="sr-Latn-CS" sz="1000" b="1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Доставља се</a:t>
                      </a:r>
                      <a:endParaRPr kumimoji="0" lang="sr-Latn-CS" sz="1000" b="1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DEP-D-OIN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Одбијање извршења налога друштва за који се сматра да није у складу са законом, прописима Комисије, другим прописима, актима фонда, уговором о управљању и уговором о обављању послова депозитара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 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DEP-D-PP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свему што сматра пропустом у пословању ДУИФ-а, односно о пропусту који би могао представљати повреду закона, прописа Комисије, аката Комисије, аката Фонда, уговора  о управљању и уговора о обављању послова депозитара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 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DEP-F-HOVI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ХОВ и другој имовини фонда код депозитара, што укључује број и вриједност ХОВ са назнаком како је утврђена вриједност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DEP-F-NDK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ХОВ из портфеља фонда које су доспјеле и поднесене на наплату, наплаћеним дивидендама, каматама и другим приходима фонда и обрачунатим и испалаћеним трошковима и накнадама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Квартално 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DEP-F-OPN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Извјешај о обрачунатим и плаћеним накнадама трошкова оснивања и пословања у висини посебних средстава и провизије за управљање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DEP-F-UVI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укупној вриједности имовине фонда, нето вриједности имовине фонда, нето вриједности имовине по акцији, односно по удјелу фонда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Мјесечно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DEP-F-PO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резултатима провјере одступања од планиране структуре улагања ИФ-а за које води послове депозитара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DEP-F-RVNI-O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резултатима провјере исправности поступка и резултата вредновања имовине ИФ-а за које води послове депозитара (отворени фондови)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DEP-F-RVNI-Z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резултатима провјере исправности поступка и резултата вредновања имовине ИФ-а за које води послове депозитара (затворени фондови)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KB-IF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Финансијски и ревидирани финансијски извјештај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Годишње и полугодишње 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KB-IF-B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Извјештај о пословању организационог дијела банке, која обавља послове са хартијама од вриједности као берзански посредник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Годишње и полугодишње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KB-IP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Квартални извјештај о пословању кастоди банке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Квартално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KB-O-PPU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Обавјештење о промјени прописаних услова за обављање кастоди послова на основу које је добијена дозвола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Euphemia" charset="0"/>
                          <a:ea typeface="ＭＳ Ｐゴシック" charset="0"/>
                          <a:cs typeface="Times New Roman" charset="0"/>
                        </a:rPr>
                        <a:t>Ad-Hoc </a:t>
                      </a:r>
                      <a:endParaRPr kumimoji="0" lang="sr-Latn-CS" sz="10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Euphemia" charset="0"/>
                        <a:ea typeface="Calibri" charset="0"/>
                        <a:cs typeface="Times New Roman" charset="0"/>
                      </a:endParaRPr>
                    </a:p>
                  </a:txBody>
                  <a:tcPr marL="46190" marR="461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611188" y="333375"/>
            <a:ext cx="8013700" cy="635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ea typeface="+mj-ea"/>
              </a:rPr>
              <a:t>Извјештавање </a:t>
            </a:r>
            <a:r>
              <a:rPr lang="en-US" smtClean="0">
                <a:ea typeface="+mj-ea"/>
              </a:rPr>
              <a:t>кастоди</a:t>
            </a:r>
            <a:r>
              <a:rPr lang="ru-RU" smtClean="0">
                <a:ea typeface="+mj-ea"/>
              </a:rPr>
              <a:t> банака</a:t>
            </a:r>
            <a:endParaRPr lang="bs-Latn-BA" smtClean="0">
              <a:ea typeface="+mj-ea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1188" y="1125538"/>
          <a:ext cx="7848600" cy="5068952"/>
        </p:xfrm>
        <a:graphic>
          <a:graphicData uri="http://schemas.openxmlformats.org/drawingml/2006/table">
            <a:tbl>
              <a:tblPr/>
              <a:tblGrid>
                <a:gridCol w="741362"/>
                <a:gridCol w="4211638"/>
                <a:gridCol w="1500187"/>
                <a:gridCol w="1395413"/>
              </a:tblGrid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Р. бр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6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Позиција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6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0" lang="sr-Cyrl-C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Текућа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година 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6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Претходна година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6A3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Пословни приходи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I1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Приходи од отварања и во</a:t>
                      </a:r>
                      <a:r>
                        <a:rPr kumimoji="0" lang="sr-Cyrl-C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ђ</a:t>
                      </a: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ења кастоди раèуна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I2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Приходи од провизија за салдирање трансакција са хартијама од вриједности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I3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Приходи од издавања обавјештења и извјештаја клијентима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I4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Приходи од корпоративних активности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I5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Остали приходи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II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Финансијски приходи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III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Остали непоменути приходи</a:t>
                      </a:r>
                      <a:r>
                        <a:rPr kumimoji="0" lang="sr-Cyrl-C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(</a:t>
                      </a:r>
                      <a:r>
                        <a:rPr kumimoji="0" lang="sr-Cyrl-C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од послова депозитара</a:t>
                      </a:r>
                      <a:r>
                        <a:rPr kumimoji="0" lang="sr-Cyrl-C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IV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Укупни приходи (I+II+III)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Пословни расходи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V1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Трошкови накнада и провизија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V2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Остали оперативни трошкови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VI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Финансијски расходи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VII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Остали непоменути расходи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VII1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Плате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VII2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Закупнина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VII3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Амортизација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VII4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Остали трошкови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VIII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Укупни расходи (V+VI+VII)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IX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 Резултат пословања (IV-VIII)</a:t>
                      </a:r>
                      <a:endParaRPr kumimoji="0" 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mbria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4839" marR="5483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755650" y="428625"/>
            <a:ext cx="7859713" cy="696119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3200" dirty="0" smtClean="0">
                <a:ea typeface="+mj-ea"/>
                <a:cs typeface="Arial" pitchFamily="34" charset="0"/>
              </a:rPr>
              <a:t>Пореска питања</a:t>
            </a:r>
            <a:endParaRPr lang="en-US" sz="3200" dirty="0" smtClean="0">
              <a:ea typeface="+mj-ea"/>
              <a:cs typeface="Arial" pitchFamily="34" charset="0"/>
            </a:endParaRPr>
          </a:p>
        </p:txBody>
      </p:sp>
      <p:sp>
        <p:nvSpPr>
          <p:cNvPr id="71683" name="Content Placeholder 2"/>
          <p:cNvSpPr>
            <a:spLocks noGrp="1"/>
          </p:cNvSpPr>
          <p:nvPr>
            <p:ph idx="1"/>
          </p:nvPr>
        </p:nvSpPr>
        <p:spPr>
          <a:xfrm>
            <a:off x="1258888" y="1700213"/>
            <a:ext cx="5257800" cy="3241675"/>
          </a:xfrm>
        </p:spPr>
        <p:txBody>
          <a:bodyPr/>
          <a:lstStyle/>
          <a:p>
            <a:pPr lvl="2" eaLnBrk="1" hangingPunct="1"/>
            <a:r>
              <a:rPr lang="sr-Latn-CS">
                <a:solidFill>
                  <a:srgbClr val="03495C"/>
                </a:solidFill>
                <a:latin typeface="Franklin Gothic Book" charset="0"/>
                <a:cs typeface="Arial" charset="0"/>
              </a:rPr>
              <a:t>Директни порези</a:t>
            </a:r>
            <a:endParaRPr lang="en-US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2" eaLnBrk="1" hangingPunct="1"/>
            <a:r>
              <a:rPr lang="sr-Latn-CS">
                <a:solidFill>
                  <a:srgbClr val="03495C"/>
                </a:solidFill>
                <a:latin typeface="Franklin Gothic Book" charset="0"/>
                <a:cs typeface="Arial" charset="0"/>
              </a:rPr>
              <a:t>Индиректни порези</a:t>
            </a:r>
            <a:endParaRPr lang="en-US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2" eaLnBrk="1" hangingPunct="1"/>
            <a:r>
              <a:rPr lang="sr-Latn-CS">
                <a:solidFill>
                  <a:srgbClr val="03495C"/>
                </a:solidFill>
                <a:latin typeface="Franklin Gothic Book" charset="0"/>
                <a:cs typeface="Arial" charset="0"/>
              </a:rPr>
              <a:t>Доприноси и накнаде</a:t>
            </a:r>
            <a:endParaRPr lang="en-US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 2" charset="0"/>
              <a:buNone/>
            </a:pPr>
            <a:endParaRPr lang="sr-Cyrl-CS">
              <a:solidFill>
                <a:schemeClr val="accent2"/>
              </a:solidFill>
              <a:latin typeface="Franklin Gothic Book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975228" cy="53469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dirty="0" smtClean="0">
                <a:ea typeface="+mj-ea"/>
              </a:rPr>
              <a:t>Директни  порези </a:t>
            </a:r>
            <a:endParaRPr lang="en-US" sz="2800" dirty="0" smtClean="0">
              <a:ea typeface="+mj-e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5750" y="1268413"/>
          <a:ext cx="8501063" cy="5300599"/>
        </p:xfrm>
        <a:graphic>
          <a:graphicData uri="http://schemas.openxmlformats.org/drawingml/2006/table">
            <a:tbl>
              <a:tblPr/>
              <a:tblGrid>
                <a:gridCol w="2060575"/>
                <a:gridCol w="1989138"/>
                <a:gridCol w="2176462"/>
                <a:gridCol w="2274888"/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ПОРЕЗ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ЗАТВОРЕНИ ИНВЕСТИЦИОНИ ФОНД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ОТВОРЕНИ ИНВЕСТИЦИОНИ ФОНД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ДУИФ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anchor="ctr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8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sng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Порез на доходак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Закона о порезу на доходак 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(„Службени гласник Републике Српске“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бр: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91/06,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128/06,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120/08 , 71/10 и 1/11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Правилник о примјени Закона о порезу на доходак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(„Службени гласник Републике Српске“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бр: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22/11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1" u="sng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Приход од капитала</a:t>
                      </a: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- Дивиденда исплаћена физичком лицу у новцу и акцијама члан 3.  Став 2.  И члан 31. а Закона о порезу на доходак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Члан 67. Правилника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</a:t>
                      </a:r>
                      <a:r>
                        <a:rPr kumimoji="0" lang="sr-Cyrl-CS" sz="1200" b="0" i="1" u="sng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капитални губитак и добитак</a:t>
                      </a: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члан 68. став 1. тачка д)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код  сваке исплате власницима удјела  физичким лицима  обрачунава се и плаћа порез  на доходак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ФИЗИЧЛИМ ЛИЦИМА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Резидентима и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"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Нерезидентима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1" u="sng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Приход од капитала</a:t>
                      </a: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 </a:t>
                      </a: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Код исплате дивиденде физичким лицима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 </a:t>
                      </a:r>
                      <a:r>
                        <a:rPr kumimoji="0" lang="sr-Cyrl-C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порез на лична</a:t>
                      </a: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примања  других исплата личних примања и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 </a:t>
                      </a:r>
                      <a:r>
                        <a:rPr kumimoji="0" lang="sr-Cyrl-C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Порез по одбитку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200" b="0" i="0" u="sng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Порез на добит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Законао порезу на добит („Службени гласник Републике Српске“ број:91/06),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Правилник о примјени Закона </a:t>
                      </a: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o </a:t>
                      </a:r>
                      <a:r>
                        <a:rPr kumimoji="0" lang="sr-Cyrl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порезу на добит 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(„Службени гласник Републике Српске“ број:129/06,110/07,114/07,62/08 и 73/11),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sng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ЗИФ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има својство  правног лица, према члану 3. Закона  </a:t>
                      </a: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је обвезник пореза на добит.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Пореску основице за обрачун пореза на добит чине сви приходи које правно лице остварује изузев прихода из члана 7. Закона од  који се одбијају расходи у складу са чланом  8. Закона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sng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ОИФ - Обвезник пореза на добит је правно лице (члан 3. Закона), како 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отворени ИФ</a:t>
                      </a:r>
                      <a:r>
                        <a:rPr kumimoji="0" lang="ru-RU" sz="1200" b="0" i="0" u="sng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нема  статус правног лица произилази да није обвезник  пореза на добит.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0" lang="ru-RU" sz="1200" b="0" i="0" u="sng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ДУИФ има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својство  правног лица, према члану 3. Закона </a:t>
                      </a: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је обвезник пореза на добит.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3495C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Пореску основице за обрачун пореза на добит чине сви приходи које правно лице остварује изузев прихода из члана 7. Закона од  који се одбијају расходи у складу са чланом  8. Закона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3495C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51730" marR="51730" marT="0" marB="0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dirty="0" smtClean="0">
                <a:ea typeface="+mj-ea"/>
                <a:cs typeface="Arial" pitchFamily="34" charset="0"/>
              </a:rPr>
              <a:t>Порески третман исплате </a:t>
            </a:r>
            <a:r>
              <a:rPr lang="sr-Latn-CS" sz="2800" dirty="0" err="1" smtClean="0">
                <a:ea typeface="+mj-ea"/>
                <a:cs typeface="Arial" pitchFamily="34" charset="0"/>
              </a:rPr>
              <a:t>удјела</a:t>
            </a:r>
            <a:r>
              <a:rPr lang="sr-Latn-CS" sz="2800" dirty="0" smtClean="0">
                <a:ea typeface="+mj-ea"/>
                <a:cs typeface="Arial" pitchFamily="34" charset="0"/>
              </a:rPr>
              <a:t> код отворених ИФ</a:t>
            </a:r>
            <a:endParaRPr lang="en-US" sz="2800" dirty="0" smtClean="0">
              <a:ea typeface="+mj-ea"/>
              <a:cs typeface="Arial" pitchFamily="34" charset="0"/>
            </a:endParaRP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611188" y="1700213"/>
            <a:ext cx="8075612" cy="4624387"/>
          </a:xfrm>
        </p:spPr>
        <p:txBody>
          <a:bodyPr/>
          <a:lstStyle/>
          <a:p>
            <a:pPr eaLnBrk="1" hangingPunct="1"/>
            <a:r>
              <a:rPr lang="sr-Latn-CS">
                <a:solidFill>
                  <a:srgbClr val="03495C"/>
                </a:solidFill>
                <a:latin typeface="Franklin Gothic Book" charset="0"/>
                <a:cs typeface="Arial" charset="0"/>
              </a:rPr>
              <a:t>Закон о порезу на доходак</a:t>
            </a:r>
            <a:endParaRPr lang="en-US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2" eaLnBrk="1" hangingPunct="1">
              <a:buFont typeface="Wingdings 2" charset="0"/>
              <a:buNone/>
            </a:pPr>
            <a:r>
              <a:rPr lang="sr-Latn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- исплата удјела физичким лицима</a:t>
            </a:r>
            <a:endParaRPr lang="en-U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2" eaLnBrk="1" hangingPunct="1">
              <a:buFont typeface="Wingdings" charset="0"/>
              <a:buChar char="ü"/>
            </a:pPr>
            <a:r>
              <a:rPr lang="sr-Latn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резидентима</a:t>
            </a:r>
            <a:endParaRPr lang="en-U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2" eaLnBrk="1" hangingPunct="1">
              <a:buFont typeface="Wingdings" charset="0"/>
              <a:buChar char="ü"/>
            </a:pPr>
            <a:r>
              <a:rPr lang="sr-Latn-CS" sz="1800">
                <a:solidFill>
                  <a:srgbClr val="03495C"/>
                </a:solidFill>
                <a:latin typeface="Franklin Gothic Book" charset="0"/>
                <a:cs typeface="Arial" charset="0"/>
              </a:rPr>
              <a:t>нерезидентима </a:t>
            </a:r>
            <a:endParaRPr lang="en-US" sz="1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/>
            <a:r>
              <a:rPr lang="sr-Cyrl-CS" sz="2000">
                <a:solidFill>
                  <a:srgbClr val="03495C"/>
                </a:solidFill>
                <a:latin typeface="Franklin Gothic Book" charset="0"/>
              </a:rPr>
              <a:t>Обавеза  плаћања у моменту исплате и подношење пријаве ПУ  и моменту исплате  члан 43. Закона о порезу на доходак </a:t>
            </a:r>
          </a:p>
          <a:p>
            <a:pPr eaLnBrk="1" hangingPunct="1">
              <a:spcBef>
                <a:spcPct val="0"/>
              </a:spcBef>
            </a:pPr>
            <a:r>
              <a:rPr lang="sr-Cyrl-CS">
                <a:solidFill>
                  <a:srgbClr val="C00000"/>
                </a:solidFill>
                <a:latin typeface="Franklin Gothic Book" charset="0"/>
              </a:rPr>
              <a:t> </a:t>
            </a:r>
            <a:r>
              <a:rPr lang="sr-Cyrl-CS" u="sng">
                <a:solidFill>
                  <a:srgbClr val="FF0000"/>
                </a:solidFill>
                <a:latin typeface="Franklin Gothic Book" charset="0"/>
              </a:rPr>
              <a:t>нерезиденте</a:t>
            </a:r>
            <a:r>
              <a:rPr lang="sr-Cyrl-CS">
                <a:solidFill>
                  <a:srgbClr val="C00000"/>
                </a:solidFill>
                <a:latin typeface="Franklin Gothic Book" charset="0"/>
              </a:rPr>
              <a:t> </a:t>
            </a:r>
            <a:r>
              <a:rPr lang="en-US" sz="2000">
                <a:solidFill>
                  <a:srgbClr val="03495C"/>
                </a:solidFill>
                <a:latin typeface="Franklin Gothic Book" charset="0"/>
              </a:rPr>
              <a:t>потребно је да за све акционаре који имају право на дивиденду а нерезиденти су РС тражите од Пореске управе порески број, за сваког нерезидента , "по службеној дужности</a:t>
            </a:r>
            <a:r>
              <a:rPr lang="en-US">
                <a:solidFill>
                  <a:srgbClr val="03495C"/>
                </a:solidFill>
                <a:latin typeface="Franklin Gothic Book" charset="0"/>
              </a:rPr>
              <a:t>"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>
          <a:xfrm>
            <a:off x="755650" y="285750"/>
            <a:ext cx="7974013" cy="8572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200" dirty="0" smtClean="0">
                <a:ea typeface="+mj-ea"/>
                <a:cs typeface="Arial" pitchFamily="34" charset="0"/>
              </a:rPr>
              <a:t>Индиректни порези </a:t>
            </a:r>
            <a:r>
              <a:rPr lang="sr-Latn-CS" sz="3200" dirty="0" smtClean="0">
                <a:ea typeface="+mj-ea"/>
                <a:cs typeface="Arial" pitchFamily="34" charset="0"/>
              </a:rPr>
              <a:t>(</a:t>
            </a:r>
            <a:r>
              <a:rPr lang="sr-Cyrl-CS" sz="3200" dirty="0" smtClean="0">
                <a:ea typeface="+mj-ea"/>
                <a:cs typeface="Arial" pitchFamily="34" charset="0"/>
              </a:rPr>
              <a:t>ПДВ</a:t>
            </a:r>
            <a:r>
              <a:rPr lang="sr-Latn-CS" sz="3200" dirty="0" smtClean="0">
                <a:ea typeface="+mj-ea"/>
                <a:cs typeface="Arial" pitchFamily="34" charset="0"/>
              </a:rPr>
              <a:t>)</a:t>
            </a:r>
            <a:endParaRPr lang="sr-Latn-BA" sz="3200" dirty="0" smtClean="0">
              <a:ea typeface="+mj-ea"/>
              <a:cs typeface="Arial" pitchFamily="34" charset="0"/>
            </a:endParaRP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>
          <a:xfrm>
            <a:off x="755650" y="1428750"/>
            <a:ext cx="8137525" cy="4895850"/>
          </a:xfrm>
        </p:spPr>
        <p:txBody>
          <a:bodyPr/>
          <a:lstStyle/>
          <a:p>
            <a:pPr eaLnBrk="1" hangingPunct="1"/>
            <a:r>
              <a:rPr lang="sr-Cyrl-CS" sz="2400" b="1" u="sng">
                <a:solidFill>
                  <a:srgbClr val="03495C"/>
                </a:solidFill>
                <a:latin typeface="Franklin Gothic Book" charset="0"/>
              </a:rPr>
              <a:t>Улагања у хартије од вриједности и некретнине</a:t>
            </a:r>
          </a:p>
          <a:p>
            <a:pPr eaLnBrk="1" hangingPunct="1">
              <a:buFont typeface="Wingdings 2" charset="0"/>
              <a:buNone/>
            </a:pPr>
            <a:r>
              <a:rPr lang="sr-Cyrl-CS" sz="2400" b="1" u="sng">
                <a:solidFill>
                  <a:srgbClr val="03495C"/>
                </a:solidFill>
                <a:latin typeface="Franklin Gothic Book" charset="0"/>
              </a:rPr>
              <a:t> </a:t>
            </a:r>
            <a:endParaRPr lang="sr-Latn-CS" sz="2400" b="1">
              <a:solidFill>
                <a:srgbClr val="03495C"/>
              </a:solidFill>
              <a:latin typeface="Franklin Gothic Book" charset="0"/>
            </a:endParaRPr>
          </a:p>
          <a:p>
            <a:pPr algn="just" eaLnBrk="1" hangingPunct="1"/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Према одредби члана 25. Закона о порезу на додатну вриједност, на финансијске услуге – трговање акцијама или другим видовима учешћа у предузећима, обвезницама и другим вриједносним папирима, укључујући њихово издавање, осим чувања вриједносних папира, и управљање инвестиционим фондом, не плаћа се ПДВ. </a:t>
            </a:r>
          </a:p>
          <a:p>
            <a:pPr algn="just" eaLnBrk="1" hangingPunct="1"/>
            <a:r>
              <a:rPr lang="ru-RU" sz="1800">
                <a:solidFill>
                  <a:srgbClr val="FF0000"/>
                </a:solidFill>
                <a:latin typeface="Franklin Gothic Book" charset="0"/>
              </a:rPr>
              <a:t>Кад је ЗИФ може бити   ПДВ обвезник ?</a:t>
            </a:r>
          </a:p>
          <a:p>
            <a:pPr algn="just" eaLnBrk="1" hangingPunct="1"/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Затворени инвестициони фондови нису обвезници плаћања ПДВ-а- али само за куповину и продају хартија од вриједности, што значи ако фонд остварује приход од инвестиционе некретнине и ако приход прелази 50.000КМ ЗИФ  је </a:t>
            </a:r>
            <a:r>
              <a:rPr lang="sr-Cyrl-CS" sz="1800">
                <a:solidFill>
                  <a:srgbClr val="03495C"/>
                </a:solidFill>
                <a:latin typeface="Franklin Gothic Book" charset="0"/>
              </a:rPr>
              <a:t>обвезник ПДВ-а </a:t>
            </a:r>
            <a:r>
              <a:rPr lang="ru-RU" sz="1800">
                <a:solidFill>
                  <a:srgbClr val="03495C"/>
                </a:solidFill>
                <a:latin typeface="Franklin Gothic Book" charset="0"/>
              </a:rPr>
              <a:t>(„Службени гласник Босне и Херцеговине“ број: 9/05 и 65/05)</a:t>
            </a:r>
            <a:endParaRPr lang="en-US" sz="1800">
              <a:solidFill>
                <a:srgbClr val="03495C"/>
              </a:solidFill>
              <a:latin typeface="Franklin Gothic Book" charset="0"/>
            </a:endParaRPr>
          </a:p>
          <a:p>
            <a:pPr eaLnBrk="1" hangingPunct="1"/>
            <a:endParaRPr lang="en-US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/>
          </p:nvPr>
        </p:nvSpPr>
        <p:spPr>
          <a:xfrm>
            <a:off x="611560" y="0"/>
            <a:ext cx="797401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ea typeface="+mj-ea"/>
                <a:cs typeface="Arial" pitchFamily="34" charset="0"/>
              </a:rPr>
              <a:t>Порески третман послова брокерско-дилерских друштва</a:t>
            </a:r>
            <a:endParaRPr lang="en-US" sz="2800" dirty="0" smtClean="0">
              <a:ea typeface="+mj-ea"/>
              <a:cs typeface="Arial" pitchFamily="34" charset="0"/>
            </a:endParaRPr>
          </a:p>
        </p:txBody>
      </p:sp>
      <p:sp>
        <p:nvSpPr>
          <p:cNvPr id="75779" name="Rectangle 4"/>
          <p:cNvSpPr>
            <a:spLocks noChangeArrowheads="1"/>
          </p:cNvSpPr>
          <p:nvPr/>
        </p:nvSpPr>
        <p:spPr bwMode="auto">
          <a:xfrm>
            <a:off x="684213" y="1836738"/>
            <a:ext cx="755967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tabLst>
                <a:tab pos="838200" algn="l"/>
              </a:tabLst>
            </a:pPr>
            <a:r>
              <a:rPr lang="ru-RU" sz="2000">
                <a:solidFill>
                  <a:srgbClr val="03495C"/>
                </a:solidFill>
                <a:cs typeface="Arial" charset="0"/>
              </a:rPr>
              <a:t>Порез на добит</a:t>
            </a:r>
          </a:p>
          <a:p>
            <a:pPr algn="just">
              <a:tabLst>
                <a:tab pos="838200" algn="l"/>
              </a:tabLst>
            </a:pPr>
            <a:endParaRPr lang="ru-RU" sz="2000">
              <a:solidFill>
                <a:srgbClr val="03495C"/>
              </a:solidFill>
              <a:cs typeface="Arial" charset="0"/>
            </a:endParaRPr>
          </a:p>
          <a:p>
            <a:pPr algn="just">
              <a:tabLst>
                <a:tab pos="838200" algn="l"/>
              </a:tabLst>
            </a:pPr>
            <a:r>
              <a:rPr lang="ru-RU" sz="2000">
                <a:solidFill>
                  <a:srgbClr val="03495C"/>
                </a:solidFill>
                <a:cs typeface="Arial" charset="0"/>
              </a:rPr>
              <a:t>Реализовани и нерализовани добици, према Закону о порезу на добит имају исти порески третман.</a:t>
            </a:r>
          </a:p>
          <a:p>
            <a:pPr algn="just">
              <a:tabLst>
                <a:tab pos="838200" algn="l"/>
              </a:tabLst>
            </a:pPr>
            <a:endParaRPr lang="ru-RU" sz="2000">
              <a:solidFill>
                <a:srgbClr val="03495C"/>
              </a:solidFill>
              <a:cs typeface="Arial" charset="0"/>
            </a:endParaRPr>
          </a:p>
          <a:p>
            <a:pPr algn="just">
              <a:tabLst>
                <a:tab pos="838200" algn="l"/>
              </a:tabLst>
            </a:pPr>
            <a:r>
              <a:rPr lang="ru-RU" sz="2000" u="sng">
                <a:solidFill>
                  <a:srgbClr val="03495C"/>
                </a:solidFill>
                <a:cs typeface="Arial" charset="0"/>
              </a:rPr>
              <a:t>Како нето нерализовани добици и губици имају  у билансу успјеха исти третман као и нето реализовани губици и добици, код сачињавања  годишње пореске пријаве пореза на добит, исти се укључују у основицу пореза на добит. </a:t>
            </a:r>
          </a:p>
          <a:p>
            <a:pPr algn="just">
              <a:tabLst>
                <a:tab pos="838200" algn="l"/>
              </a:tabLst>
            </a:pPr>
            <a:endParaRPr lang="en-US">
              <a:solidFill>
                <a:srgbClr val="0076A3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/>
          </p:cNvSpPr>
          <p:nvPr>
            <p:ph type="title"/>
          </p:nvPr>
        </p:nvSpPr>
        <p:spPr>
          <a:xfrm>
            <a:off x="683568" y="116632"/>
            <a:ext cx="8102600" cy="10715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ea typeface="+mj-ea"/>
                <a:cs typeface="Arial" pitchFamily="34" charset="0"/>
              </a:rPr>
              <a:t>Порески третман послова брокерско-дилерских друштва</a:t>
            </a:r>
            <a:endParaRPr lang="en-US" sz="2800" dirty="0" smtClean="0">
              <a:ea typeface="+mj-ea"/>
              <a:cs typeface="Arial" pitchFamily="34" charset="0"/>
            </a:endParaRPr>
          </a:p>
        </p:txBody>
      </p:sp>
      <p:sp>
        <p:nvSpPr>
          <p:cNvPr id="76803" name="Rectangle 3"/>
          <p:cNvSpPr>
            <a:spLocks noGrp="1"/>
          </p:cNvSpPr>
          <p:nvPr>
            <p:ph idx="1"/>
          </p:nvPr>
        </p:nvSpPr>
        <p:spPr>
          <a:xfrm>
            <a:off x="684213" y="1785938"/>
            <a:ext cx="7559675" cy="453866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 2" charset="0"/>
              <a:buNone/>
            </a:pPr>
            <a:r>
              <a:rPr lang="ru-RU" sz="2200">
                <a:solidFill>
                  <a:srgbClr val="0076A3"/>
                </a:solidFill>
                <a:latin typeface="Calibri" charset="0"/>
              </a:rPr>
              <a:t> </a:t>
            </a:r>
            <a:r>
              <a:rPr lang="ru-RU" sz="2200">
                <a:solidFill>
                  <a:srgbClr val="03495C"/>
                </a:solidFill>
                <a:latin typeface="Arial" charset="0"/>
                <a:cs typeface="Arial" charset="0"/>
              </a:rPr>
              <a:t>Порез на добит</a:t>
            </a:r>
          </a:p>
          <a:p>
            <a:pPr algn="just" eaLnBrk="1" hangingPunct="1">
              <a:lnSpc>
                <a:spcPct val="80000"/>
              </a:lnSpc>
              <a:buFont typeface="Wingdings 2" charset="0"/>
              <a:buNone/>
            </a:pPr>
            <a:endParaRPr lang="ru-RU" sz="2200">
              <a:solidFill>
                <a:srgbClr val="03495C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2200">
                <a:solidFill>
                  <a:srgbClr val="03495C"/>
                </a:solidFill>
                <a:latin typeface="Arial" charset="0"/>
                <a:cs typeface="Arial" charset="0"/>
              </a:rPr>
              <a:t>Ревалоризационе резерве за вриједносно усклађивање финансијских средстава не сматрају се приходом, све до момента продаје, не улазе у пореску основицу,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200">
                <a:solidFill>
                  <a:srgbClr val="03495C"/>
                </a:solidFill>
                <a:latin typeface="Arial" charset="0"/>
                <a:cs typeface="Arial" charset="0"/>
              </a:rPr>
              <a:t>Нереализоване позитивне и негативне курсне разлике настале по основу усклађивања средстава и обавеза не укључују се у укупне приходе и расходе члан 48. Закона само ако је извршена трансакција признају се приходи односно расходи по основу курсних разлика.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200">
                <a:solidFill>
                  <a:srgbClr val="03495C"/>
                </a:solidFill>
                <a:latin typeface="Arial" charset="0"/>
                <a:cs typeface="Arial" charset="0"/>
              </a:rPr>
              <a:t>Трошкови резервисања по основу ризика укључују се у укупне трошкове пословања.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90257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 smtClean="0">
                <a:ea typeface="+mj-ea"/>
                <a:cs typeface="Arial" pitchFamily="34" charset="0"/>
              </a:rPr>
              <a:t>Обавезе брокерско – </a:t>
            </a:r>
            <a:r>
              <a:rPr lang="sr-Cyrl-CS" sz="2800" dirty="0" err="1" smtClean="0">
                <a:ea typeface="+mj-ea"/>
                <a:cs typeface="Arial" pitchFamily="34" charset="0"/>
              </a:rPr>
              <a:t>дилерског</a:t>
            </a:r>
            <a:r>
              <a:rPr lang="sr-Cyrl-CS" sz="2800" dirty="0" smtClean="0">
                <a:ea typeface="+mj-ea"/>
                <a:cs typeface="Arial" pitchFamily="34" charset="0"/>
              </a:rPr>
              <a:t> друштва - Закон о порезу на доходак</a:t>
            </a:r>
            <a:endParaRPr lang="sr-Latn-BA" sz="2800" dirty="0" smtClean="0">
              <a:ea typeface="+mj-ea"/>
              <a:cs typeface="Arial" pitchFamily="34" charset="0"/>
            </a:endParaRPr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>
          <a:xfrm>
            <a:off x="684213" y="1844675"/>
            <a:ext cx="8135937" cy="4479925"/>
          </a:xfrm>
        </p:spPr>
        <p:txBody>
          <a:bodyPr/>
          <a:lstStyle/>
          <a:p>
            <a:pPr marL="419100" indent="-382588" algn="just" eaLnBrk="1" hangingPunct="1">
              <a:buFont typeface="Wingdings 2" charset="0"/>
              <a:buChar char="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Продаја  хартија од вриједности у име и за рачун клијента физичко лице </a:t>
            </a:r>
          </a:p>
          <a:p>
            <a:pPr marL="419100" indent="-382588" algn="just" eaLnBrk="1" hangingPunct="1">
              <a:buFont typeface="Wingdings 2" charset="0"/>
              <a:buChar char="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За исплате  средстава  (нерезиденти и резидентима) </a:t>
            </a:r>
          </a:p>
          <a:p>
            <a:pPr marL="419100" indent="-382588" algn="just" eaLnBrk="1" hangingPunct="1">
              <a:buFontTx/>
              <a:buChar char="-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Обвезник пореза на доходак је физичко лице власник хартије од вриједности</a:t>
            </a:r>
          </a:p>
          <a:p>
            <a:pPr marL="419100" indent="-382588" algn="just" eaLnBrk="1" hangingPunct="1">
              <a:buFontTx/>
              <a:buChar char="-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Шта је обавеза брокерско-дилерског друштва односно одјељења банке за пословање са ХОВ???</a:t>
            </a:r>
          </a:p>
          <a:p>
            <a:pPr marL="419100" indent="-382588" eaLnBrk="1" hangingPunct="1">
              <a:buFontTx/>
              <a:buChar char="-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Како се утврђује набавна вриједност???</a:t>
            </a:r>
          </a:p>
          <a:p>
            <a:pPr marL="419100" indent="-382588" eaLnBrk="1" hangingPunct="1">
              <a:buFontTx/>
              <a:buChar char="-"/>
            </a:pP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Ко је обавезан обезбједити податке о набавној вриједности  ХОВ???</a:t>
            </a:r>
          </a:p>
          <a:p>
            <a:pPr marL="419100" indent="-382588" eaLnBrk="1" hangingPunct="1">
              <a:buFontTx/>
              <a:buChar char="-"/>
            </a:pPr>
            <a:endParaRPr lang="en-US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075612" cy="7191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smtClean="0">
                <a:ea typeface="+mj-ea"/>
              </a:rPr>
              <a:t>Основни финансијски извјештаји </a:t>
            </a:r>
            <a:endParaRPr lang="en-US" smtClean="0">
              <a:ea typeface="+mj-ea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79388" y="1196975"/>
            <a:ext cx="8785225" cy="5397500"/>
          </a:xfrm>
        </p:spPr>
        <p:txBody>
          <a:bodyPr/>
          <a:lstStyle/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Извјештај о нето средствима - биланс стања за инвестиционе фондове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DU-F-BS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Биланс успјеха за инвестиционе фондове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DU-F-BU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Извјештај о промјенама нето имовине инвестиционог фонда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DU-F-PNI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Извјештај о токовима готовине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DU-F-TG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Извјештај о финансијским показатељима фонда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DU-F-FP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Извјештај о нереализованим добицима - губицима ИФ-а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DU-F-NDG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Извјештај о реализованим добицима - губицима ИФ-а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DU-F-RDG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Извјештај о структури улагања инвестиционог фонда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DU-F-SU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Извјештај о структури улагања инвестиционог фонда по врстама имовине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DU-F-SUVI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Структура обавеза фонда по врстама инструмената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DU-F-SOVI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Извјештај о трансакцијама са повезаним лицима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DU-F-TPL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  <a:p>
            <a:pPr marL="419100" indent="-382588" eaLnBrk="1" hangingPunct="1">
              <a:buFont typeface="Wingdings 2" charset="0"/>
              <a:buChar char=""/>
            </a:pP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Напомене уз финансијске извјештаје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 (</a:t>
            </a:r>
            <a:r>
              <a:rPr lang="en-US" sz="1900">
                <a:solidFill>
                  <a:srgbClr val="03495C"/>
                </a:solidFill>
                <a:latin typeface="Franklin Gothic Medium" charset="0"/>
              </a:rPr>
              <a:t>DU-F-N</a:t>
            </a:r>
            <a:r>
              <a:rPr lang="sr-Cyrl-CS" sz="1900">
                <a:solidFill>
                  <a:srgbClr val="03495C"/>
                </a:solidFill>
                <a:latin typeface="Franklin Gothic Medium" charset="0"/>
              </a:rPr>
              <a:t>)</a:t>
            </a:r>
            <a:endParaRPr lang="en-US" sz="1900">
              <a:solidFill>
                <a:srgbClr val="03495C"/>
              </a:solidFill>
              <a:latin typeface="Franklin Gothic Medium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9100" indent="-382588" eaLnBrk="1" hangingPunct="1">
              <a:buFont typeface="Wingdings 2" charset="0"/>
              <a:buNone/>
            </a:pPr>
            <a:endParaRPr lang="sr-Cyrl-CS" sz="4400" b="1">
              <a:solidFill>
                <a:schemeClr val="accent2"/>
              </a:solidFill>
              <a:latin typeface="Franklin Gothic Medium" charset="0"/>
            </a:endParaRPr>
          </a:p>
          <a:p>
            <a:pPr marL="419100" indent="-382588" algn="ctr" eaLnBrk="1" hangingPunct="1">
              <a:buFont typeface="Wingdings 2" charset="0"/>
              <a:buNone/>
            </a:pPr>
            <a:r>
              <a:rPr lang="sr-Cyrl-CS" sz="4400">
                <a:solidFill>
                  <a:srgbClr val="03495C"/>
                </a:solidFill>
                <a:latin typeface="Franklin Gothic Book" charset="0"/>
                <a:cs typeface="Arial" charset="0"/>
              </a:rPr>
              <a:t>Актуелна</a:t>
            </a:r>
            <a:r>
              <a:rPr lang="hr-BA" sz="4400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en-US" sz="4400">
                <a:solidFill>
                  <a:srgbClr val="03495C"/>
                </a:solidFill>
                <a:latin typeface="Franklin Gothic Book" charset="0"/>
                <a:cs typeface="Arial" charset="0"/>
              </a:rPr>
              <a:t>питања</a:t>
            </a:r>
            <a:endParaRPr lang="en-US" sz="4400" b="1">
              <a:solidFill>
                <a:srgbClr val="03495C"/>
              </a:solidFill>
              <a:latin typeface="Franklin Gothic Medium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45475" cy="10001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dirty="0" smtClean="0">
                <a:ea typeface="+mj-ea"/>
              </a:rPr>
              <a:t>Финансијско извјештавање  ИФ</a:t>
            </a:r>
            <a:endParaRPr lang="sr-Latn-BA" dirty="0" smtClean="0">
              <a:ea typeface="+mj-ea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500063" y="1628775"/>
            <a:ext cx="7715250" cy="47291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7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нето средствима - биланс стања за инвестиционе фондове</a:t>
            </a:r>
          </a:p>
          <a:p>
            <a:pPr eaLnBrk="1" hangingPunct="1">
              <a:lnSpc>
                <a:spcPct val="80000"/>
              </a:lnSpc>
              <a:buFont typeface="Wingdings 2" charset="0"/>
              <a:buNone/>
            </a:pPr>
            <a:endParaRPr lang="sr-Cyrl-CS" sz="27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366713" lvl="1" indent="0" algn="just" eaLnBrk="1" hangingPunct="1">
              <a:lnSpc>
                <a:spcPct val="60000"/>
              </a:lnSpc>
              <a:buFont typeface="Arial" charset="0"/>
              <a:buChar char="•"/>
            </a:pPr>
            <a:r>
              <a:rPr lang="sr-Cyrl-CS" sz="24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 	група рачуна 57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 (АОП 060)  Нереализовани добитак/ губитак (преноси се из Биланса успјеха а односи се на финансијску имовину  вредновану по фер вриједности  кроз БУ).</a:t>
            </a:r>
            <a:endParaRPr lang="sr-Latn-CS" sz="24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366713" lvl="1" indent="0" algn="just" eaLnBrk="1" hangingPunct="1">
              <a:lnSpc>
                <a:spcPct val="60000"/>
              </a:lnSpc>
              <a:buFont typeface="Arial" charset="0"/>
              <a:buChar char="•"/>
            </a:pPr>
            <a:r>
              <a:rPr lang="sr-Cyrl-CS" sz="24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  	рачуни </a:t>
            </a:r>
            <a:r>
              <a:rPr lang="sr-Latn-CS" sz="24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 </a:t>
            </a:r>
            <a:r>
              <a:rPr lang="sr-Cyrl-CS" sz="2400" b="1">
                <a:solidFill>
                  <a:srgbClr val="03495C"/>
                </a:solidFill>
                <a:latin typeface="Franklin Gothic Book" charset="0"/>
                <a:cs typeface="Arial" charset="0"/>
              </a:rPr>
              <a:t>521-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  Остале капиталне резерве формирају се у по члану 231. Закона о привредним друштвим</a:t>
            </a:r>
            <a:r>
              <a:rPr lang="en-U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a. </a:t>
            </a:r>
            <a:endParaRPr lang="sr-Cyrl-CS" sz="24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marL="366713" lvl="1" indent="0" algn="just" eaLnBrk="1" hangingPunct="1">
              <a:lnSpc>
                <a:spcPct val="60000"/>
              </a:lnSpc>
              <a:buFont typeface="Arial" charset="0"/>
              <a:buChar char="•"/>
            </a:pPr>
            <a:r>
              <a:rPr lang="sr-Cyrl-CS" sz="2400">
                <a:solidFill>
                  <a:schemeClr val="accent2"/>
                </a:solidFill>
                <a:latin typeface="Franklin Gothic Book" charset="0"/>
                <a:cs typeface="Arial" charset="0"/>
              </a:rPr>
              <a:t> 	</a:t>
            </a:r>
            <a:r>
              <a:rPr lang="sr-Cyrl-CS" sz="2400">
                <a:solidFill>
                  <a:srgbClr val="7030A0"/>
                </a:solidFill>
                <a:latin typeface="Franklin Gothic Book" charset="0"/>
                <a:cs typeface="Arial" charset="0"/>
              </a:rPr>
              <a:t>у билансу стања на позицијама </a:t>
            </a:r>
            <a:r>
              <a:rPr lang="sr-Cyrl-CS" sz="2400" b="1">
                <a:solidFill>
                  <a:srgbClr val="7030A0"/>
                </a:solidFill>
                <a:latin typeface="Franklin Gothic Book" charset="0"/>
                <a:cs typeface="Arial" charset="0"/>
              </a:rPr>
              <a:t>АОП 055 </a:t>
            </a:r>
            <a:r>
              <a:rPr lang="sr-Cyrl-CS" sz="2400">
                <a:solidFill>
                  <a:srgbClr val="7030A0"/>
                </a:solidFill>
                <a:latin typeface="Franklin Gothic Book" charset="0"/>
                <a:cs typeface="Arial" charset="0"/>
              </a:rPr>
              <a:t>и </a:t>
            </a:r>
            <a:r>
              <a:rPr lang="sr-Cyrl-CS" sz="2400" b="1">
                <a:solidFill>
                  <a:srgbClr val="7030A0"/>
                </a:solidFill>
                <a:latin typeface="Franklin Gothic Book" charset="0"/>
                <a:cs typeface="Arial" charset="0"/>
              </a:rPr>
              <a:t>АОП 058</a:t>
            </a:r>
            <a:r>
              <a:rPr lang="sr-Cyrl-CS" sz="2400">
                <a:solidFill>
                  <a:srgbClr val="7030A0"/>
                </a:solidFill>
                <a:latin typeface="Franklin Gothic Book" charset="0"/>
                <a:cs typeface="Arial" charset="0"/>
              </a:rPr>
              <a:t> не може истовремено бити исказано стање. Чланом 210. Закона о привредним друштвима регулисано је да уколико друштво има исказану добит </a:t>
            </a:r>
            <a:r>
              <a:rPr lang="sr-Cyrl-CS" sz="2400" b="1" u="sng">
                <a:solidFill>
                  <a:srgbClr val="7030A0"/>
                </a:solidFill>
                <a:latin typeface="Franklin Gothic Book" charset="0"/>
                <a:cs typeface="Arial" charset="0"/>
              </a:rPr>
              <a:t>мора</a:t>
            </a:r>
            <a:r>
              <a:rPr lang="sr-Cyrl-CS" sz="2400" b="1">
                <a:solidFill>
                  <a:srgbClr val="7030A0"/>
                </a:solidFill>
                <a:latin typeface="Franklin Gothic Book" charset="0"/>
                <a:cs typeface="Arial" charset="0"/>
              </a:rPr>
              <a:t> </a:t>
            </a:r>
            <a:r>
              <a:rPr lang="sr-Cyrl-CS" sz="2400">
                <a:solidFill>
                  <a:srgbClr val="7030A0"/>
                </a:solidFill>
                <a:latin typeface="Franklin Gothic Book" charset="0"/>
                <a:cs typeface="Arial" charset="0"/>
              </a:rPr>
              <a:t>код распореди прво покрити губитак те након тога вршити расподјелу добити на начин утврђен истим.</a:t>
            </a:r>
          </a:p>
          <a:p>
            <a:pPr eaLnBrk="1" hangingPunct="1">
              <a:lnSpc>
                <a:spcPct val="80000"/>
              </a:lnSpc>
              <a:buFont typeface="Wingdings 2" charset="0"/>
              <a:buNone/>
            </a:pPr>
            <a:endParaRPr lang="en-US" sz="2700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11188" y="404813"/>
            <a:ext cx="8086725" cy="7953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dirty="0" smtClean="0">
                <a:ea typeface="+mj-ea"/>
              </a:rPr>
              <a:t>Финансијско извјештавање ИФ </a:t>
            </a:r>
            <a:endParaRPr lang="bs-Latn-BA" dirty="0" smtClean="0">
              <a:ea typeface="+mj-ea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80400" cy="4911725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en-US" sz="2800">
                <a:solidFill>
                  <a:srgbClr val="03495C"/>
                </a:solidFill>
                <a:latin typeface="Franklin Gothic Book" charset="0"/>
                <a:cs typeface="Arial" charset="0"/>
              </a:rPr>
              <a:t>Извјештај о финансијским показатељима фонда</a:t>
            </a:r>
          </a:p>
          <a:p>
            <a:pPr eaLnBrk="1" hangingPunct="1">
              <a:buFont typeface="Wingdings 2" charset="0"/>
              <a:buNone/>
            </a:pPr>
            <a:endParaRPr lang="sr-Latn-CS" sz="28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Показатељ однос расхода и просјечне  нето имовине представља однос пословних расхода  биланс успјеха (АОП 212) и просје</a:t>
            </a:r>
            <a:r>
              <a:rPr lang="hr-HR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ч</a:t>
            </a: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не нето имовине,</a:t>
            </a:r>
          </a:p>
          <a:p>
            <a:pPr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Просјечна нето вриједност имовина (за потребе финансијског извјештавања) = биланс стања (нето имовина на почетку периода  (АОП 502) +  нето имовине на крају периода (АОП 506)/2</a:t>
            </a:r>
          </a:p>
          <a:p>
            <a:pPr algn="just" eaLnBrk="1" hangingPunct="1"/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Реализована добит  од улагања  =  Биланс успјеха (АОП 203 + АОП 204 + АОП 207) – (АОП 214+ АОП 220)  Уноси се  нето реализовани резултат  од улагања, било да је реализовани добитак /губитак.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86725" cy="8667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BA" dirty="0" smtClean="0">
                <a:ea typeface="+mj-ea"/>
              </a:rPr>
              <a:t>Финансијско извјештавање ИФ-ова</a:t>
            </a:r>
            <a:endParaRPr lang="sr-Latn-BA" dirty="0" smtClean="0">
              <a:ea typeface="+mj-ea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250825" y="1412875"/>
            <a:ext cx="8569325" cy="4572000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en-US">
                <a:solidFill>
                  <a:srgbClr val="03495C"/>
                </a:solidFill>
                <a:latin typeface="Franklin Gothic Book" charset="0"/>
                <a:cs typeface="Arial" charset="0"/>
              </a:rPr>
              <a:t>	Извјештај о финансијским показатељима фонда</a:t>
            </a:r>
            <a:endParaRPr lang="sr-Latn-CS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>
              <a:buFont typeface="Wingdings" charset="0"/>
              <a:buChar char="ü"/>
            </a:pPr>
            <a:r>
              <a:rPr lang="en-U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стопа приноса на нето имовину</a:t>
            </a:r>
            <a:r>
              <a:rPr lang="sr-Cyrl-CS" sz="2000">
                <a:solidFill>
                  <a:srgbClr val="03495C"/>
                </a:solidFill>
                <a:latin typeface="Franklin Gothic Book" charset="0"/>
                <a:cs typeface="Arial" charset="0"/>
              </a:rPr>
              <a:t>:</a:t>
            </a:r>
            <a:endParaRPr lang="en-US" sz="20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1" eaLnBrk="1" hangingPunct="1"/>
            <a:r>
              <a:rPr lang="sr-Cyrl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ОИФ - Стопа приноса на нето имовину фонда = (нето имовина на крају периода  (АОП 506)/ нето имовина на почетку периода ( АОП 502)  - 1</a:t>
            </a:r>
            <a:endParaRPr lang="en-US" sz="24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lvl="1" eaLnBrk="1" hangingPunct="1"/>
            <a:r>
              <a:rPr lang="sr-Cyrl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ЗИФ - Стопа приноса на нето имовину фонда = (добитак или губитак (АОП 239) или (АОП 240) / п</a:t>
            </a:r>
            <a:r>
              <a:rPr lang="en-U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росјечна нето вриједност имовине</a:t>
            </a:r>
            <a:r>
              <a:rPr lang="sr-Cyrl-CS" sz="2400">
                <a:solidFill>
                  <a:srgbClr val="03495C"/>
                </a:solidFill>
                <a:latin typeface="Franklin Gothic Book" charset="0"/>
                <a:cs typeface="Arial" charset="0"/>
              </a:rPr>
              <a:t>. </a:t>
            </a:r>
            <a:endParaRPr lang="en-US" sz="2400">
              <a:solidFill>
                <a:srgbClr val="03495C"/>
              </a:solidFill>
              <a:latin typeface="Franklin Gothic Book" charset="0"/>
              <a:cs typeface="Arial" charset="0"/>
            </a:endParaRPr>
          </a:p>
          <a:p>
            <a:pPr eaLnBrk="1" hangingPunct="1"/>
            <a:endParaRPr lang="sr-Latn-CS">
              <a:latin typeface="Franklin Gothic Book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Blue Segoe 4-3 template-template_April-17-2007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Blue Segoe 4-3 template-template_April-17-2007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Trek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TS010286730</Template>
  <TotalTime>3059</TotalTime>
  <Words>5556</Words>
  <Application>Microsoft Macintosh PowerPoint</Application>
  <PresentationFormat>On-screen Show (4:3)</PresentationFormat>
  <Paragraphs>949</Paragraphs>
  <Slides>60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79" baseType="lpstr">
      <vt:lpstr>Arial</vt:lpstr>
      <vt:lpstr>Calibri</vt:lpstr>
      <vt:lpstr>Courier New</vt:lpstr>
      <vt:lpstr>Franklin Gothic Medium</vt:lpstr>
      <vt:lpstr>Franklin Gothic Book</vt:lpstr>
      <vt:lpstr>Wingdings 2</vt:lpstr>
      <vt:lpstr>微軟正黑體</vt:lpstr>
      <vt:lpstr>Wingdings</vt:lpstr>
      <vt:lpstr>Times New Roman</vt:lpstr>
      <vt:lpstr>AEIQ.PFA</vt:lpstr>
      <vt:lpstr>Euphemia</vt:lpstr>
      <vt:lpstr>Tahoma</vt:lpstr>
      <vt:lpstr>Cambria</vt:lpstr>
      <vt:lpstr>Blue Segoe 4-3 template-template_April-17-2007</vt:lpstr>
      <vt:lpstr>White with Courier font for code slides</vt:lpstr>
      <vt:lpstr>1_Blue Segoe 4-3 template-template_April-17-2007</vt:lpstr>
      <vt:lpstr>1_White with Courier font for code slides</vt:lpstr>
      <vt:lpstr>Trek</vt:lpstr>
      <vt:lpstr>Document</vt:lpstr>
      <vt:lpstr>PowerPoint Presentation</vt:lpstr>
      <vt:lpstr>Полугодишње  ФИНАНСИЈСКО                       Извјештавање </vt:lpstr>
      <vt:lpstr>Извјештавање инвестиционих фондова</vt:lpstr>
      <vt:lpstr>Извјештавање инвестиционих фондова </vt:lpstr>
      <vt:lpstr>Основни финансијски извјештаји </vt:lpstr>
      <vt:lpstr>Основни финансијски извјештаји </vt:lpstr>
      <vt:lpstr>Финансијско извјештавање  ИФ</vt:lpstr>
      <vt:lpstr>Финансијско извјештавање ИФ </vt:lpstr>
      <vt:lpstr>Финансијско извјештавање ИФ-ова</vt:lpstr>
      <vt:lpstr>Финансијско извјештавање ИФ-ова </vt:lpstr>
      <vt:lpstr>Финансијско извјештавање ИФ-ова </vt:lpstr>
      <vt:lpstr>Финансијско извјештавање ИФ-ова </vt:lpstr>
      <vt:lpstr>Финансијско извјештавање ИФ-ова </vt:lpstr>
      <vt:lpstr>Финансијско извјештавање ИФ-ова </vt:lpstr>
      <vt:lpstr>Напомене уз финансијске извјештаје ИФ-ова</vt:lpstr>
      <vt:lpstr>Напомене уз финансијске извјештаје ИФ-ова</vt:lpstr>
      <vt:lpstr>Напомене уз финансијске извјештаје ИФ</vt:lpstr>
      <vt:lpstr>Напомене уз финансијске извјештаје ИФ-ова</vt:lpstr>
      <vt:lpstr>Финансијско извјештавања ИФ-ова</vt:lpstr>
      <vt:lpstr>Повезана лица</vt:lpstr>
      <vt:lpstr>Посебни извјештаји ИФ-ова</vt:lpstr>
      <vt:lpstr>Извјештај о висини трошкова ИФ-ова</vt:lpstr>
      <vt:lpstr>Посебни извјештаји ИФ</vt:lpstr>
      <vt:lpstr>Извјештавање друштава за управљање </vt:lpstr>
      <vt:lpstr>PowerPoint Presentation</vt:lpstr>
      <vt:lpstr>PowerPoint Presentation</vt:lpstr>
      <vt:lpstr>PowerPoint Presentation</vt:lpstr>
      <vt:lpstr>Улагања у обвезнице -примјер књижења </vt:lpstr>
      <vt:lpstr>Улагања у обвезнице -примјер књижења</vt:lpstr>
      <vt:lpstr>Улагања у обвезнице -примјер књижења</vt:lpstr>
      <vt:lpstr>Улагања у обвезнице -примјер књижења</vt:lpstr>
      <vt:lpstr>Улагања у обвезнице -примјер књижења</vt:lpstr>
      <vt:lpstr>Овлашћени учесници</vt:lpstr>
      <vt:lpstr>Извјештавање берзанских посредника</vt:lpstr>
      <vt:lpstr>Извештавање бП по Закону о тржишту ХОВ</vt:lpstr>
      <vt:lpstr>Извештавање берзанских посредника</vt:lpstr>
      <vt:lpstr>Извештавање берзанских посредника</vt:lpstr>
      <vt:lpstr>Извештавање берзанских посредника</vt:lpstr>
      <vt:lpstr>Брокерско дилерска друштва</vt:lpstr>
      <vt:lpstr>Брокерско дилерска друштва</vt:lpstr>
      <vt:lpstr>Билансни статус рачуна новчаних средстава које отвара бп</vt:lpstr>
      <vt:lpstr>Билансни статус рачуна новчаних средстава које отвара бп</vt:lpstr>
      <vt:lpstr>Билансни статус рачуна новчаних средстава које отвара берзански посредника </vt:lpstr>
      <vt:lpstr>Објављивање о  стању  средстава на клијент рачуну</vt:lpstr>
      <vt:lpstr>Брокерско дилерска друштва – организациони дијелови банке</vt:lpstr>
      <vt:lpstr>PowerPoint Presentation</vt:lpstr>
      <vt:lpstr>PowerPoint Presentation</vt:lpstr>
      <vt:lpstr>PowerPoint Presentation</vt:lpstr>
      <vt:lpstr>Извјештавање кастоди банака</vt:lpstr>
      <vt:lpstr>Извјештавање кастоди банака </vt:lpstr>
      <vt:lpstr>Извјештавање кастоди банака </vt:lpstr>
      <vt:lpstr>Извјештавање кастоди банака</vt:lpstr>
      <vt:lpstr>Пореска питања</vt:lpstr>
      <vt:lpstr>Директни  порези </vt:lpstr>
      <vt:lpstr>Порески третман исплате удјела код отворених ИФ</vt:lpstr>
      <vt:lpstr>Индиректни порези (ПДВ)</vt:lpstr>
      <vt:lpstr>Порески третман послова брокерско-дилерских друштва</vt:lpstr>
      <vt:lpstr>Порески третман послова брокерско-дилерских друштва</vt:lpstr>
      <vt:lpstr>Обавезе брокерско – дилерског друштва - Закон о порезу на доходак</vt:lpstr>
      <vt:lpstr>PowerPoint Presentation</vt:lpstr>
    </vt:vector>
  </TitlesOfParts>
  <Company>khovrs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Брокерско-дилерска друштва</dc:title>
  <dc:creator>sara</dc:creator>
  <cp:lastModifiedBy>Boris Cupeljic</cp:lastModifiedBy>
  <cp:revision>381</cp:revision>
  <dcterms:created xsi:type="dcterms:W3CDTF">2008-11-17T10:48:01Z</dcterms:created>
  <dcterms:modified xsi:type="dcterms:W3CDTF">2013-07-09T09:55:21Z</dcterms:modified>
</cp:coreProperties>
</file>